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8" r:id="rId3"/>
    <p:sldId id="259" r:id="rId4"/>
    <p:sldId id="257" r:id="rId5"/>
    <p:sldId id="260" r:id="rId6"/>
    <p:sldId id="262" r:id="rId7"/>
    <p:sldId id="263" r:id="rId8"/>
    <p:sldId id="261" r:id="rId9"/>
    <p:sldId id="265" r:id="rId10"/>
    <p:sldId id="264" r:id="rId11"/>
    <p:sldId id="266" r:id="rId12"/>
    <p:sldId id="267" r:id="rId13"/>
    <p:sldId id="268" r:id="rId14"/>
    <p:sldId id="269" r:id="rId15"/>
    <p:sldId id="270" r:id="rId16"/>
    <p:sldId id="271" r:id="rId17"/>
    <p:sldId id="272" r:id="rId18"/>
    <p:sldId id="274" r:id="rId19"/>
    <p:sldId id="273" r:id="rId2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4" d="100"/>
          <a:sy n="74" d="100"/>
        </p:scale>
        <p:origin x="-396" y="-84"/>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5" name="Rounded Rectangle 14"/>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Rounded Rectangle 9"/>
          <p:cNvSpPr/>
          <p:nvPr/>
        </p:nvSpPr>
        <p:spPr>
          <a:xfrm>
            <a:off x="418596" y="434162"/>
            <a:ext cx="8306809" cy="3108960"/>
          </a:xfrm>
          <a:prstGeom prst="roundRect">
            <a:avLst>
              <a:gd name="adj" fmla="val 4578"/>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Title 4"/>
          <p:cNvSpPr>
            <a:spLocks noGrp="1"/>
          </p:cNvSpPr>
          <p:nvPr>
            <p:ph type="ctrTitle"/>
          </p:nvPr>
        </p:nvSpPr>
        <p:spPr>
          <a:xfrm>
            <a:off x="722376" y="1820206"/>
            <a:ext cx="7772400" cy="1828800"/>
          </a:xfrm>
        </p:spPr>
        <p:txBody>
          <a:bodyPr lIns="45720" rIns="45720" bIns="45720"/>
          <a:lstStyle>
            <a:lvl1pPr algn="r">
              <a:defRPr sz="4500" b="1">
                <a:solidFill>
                  <a:schemeClr val="accent1">
                    <a:tint val="88000"/>
                    <a:satMod val="150000"/>
                  </a:schemeClr>
                </a:solidFill>
                <a:effectLst>
                  <a:outerShdw blurRad="53975" dist="22860" dir="5400000" algn="tl" rotWithShape="0">
                    <a:srgbClr val="000000">
                      <a:alpha val="55000"/>
                    </a:srgbClr>
                  </a:outerShdw>
                </a:effectLst>
              </a:defRPr>
            </a:lvl1pPr>
            <a:extLst/>
          </a:lstStyle>
          <a:p>
            <a:r>
              <a:rPr kumimoji="0" lang="en-US" smtClean="0"/>
              <a:t>Click to edit Master title style</a:t>
            </a:r>
            <a:endParaRPr kumimoji="0" lang="en-US"/>
          </a:p>
        </p:txBody>
      </p:sp>
      <p:sp>
        <p:nvSpPr>
          <p:cNvPr id="20" name="Subtitle 19"/>
          <p:cNvSpPr>
            <a:spLocks noGrp="1"/>
          </p:cNvSpPr>
          <p:nvPr>
            <p:ph type="subTitle" idx="1"/>
          </p:nvPr>
        </p:nvSpPr>
        <p:spPr>
          <a:xfrm>
            <a:off x="722376" y="3685032"/>
            <a:ext cx="7772400" cy="914400"/>
          </a:xfrm>
        </p:spPr>
        <p:txBody>
          <a:bodyPr lIns="182880" tIns="0"/>
          <a:lstStyle>
            <a:lvl1pPr marL="36576" indent="0" algn="r">
              <a:spcBef>
                <a:spcPts val="0"/>
              </a:spcBef>
              <a:buNone/>
              <a:defRPr sz="2000">
                <a:solidFill>
                  <a:schemeClr val="bg2">
                    <a:shade val="2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19" name="Date Placeholder 18"/>
          <p:cNvSpPr>
            <a:spLocks noGrp="1"/>
          </p:cNvSpPr>
          <p:nvPr>
            <p:ph type="dt" sz="half" idx="10"/>
          </p:nvPr>
        </p:nvSpPr>
        <p:spPr/>
        <p:txBody>
          <a:bodyPr/>
          <a:lstStyle>
            <a:extLst/>
          </a:lstStyle>
          <a:p>
            <a:fld id="{8D0ED845-3F5D-4F6C-A808-5E6EA89E5CB3}" type="datetimeFigureOut">
              <a:rPr lang="en-US" smtClean="0"/>
              <a:t>8/31/2012</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11" name="Slide Number Placeholder 10"/>
          <p:cNvSpPr>
            <a:spLocks noGrp="1"/>
          </p:cNvSpPr>
          <p:nvPr>
            <p:ph type="sldNum" sz="quarter" idx="12"/>
          </p:nvPr>
        </p:nvSpPr>
        <p:spPr/>
        <p:txBody>
          <a:bodyPr/>
          <a:lstStyle>
            <a:extLst/>
          </a:lstStyle>
          <a:p>
            <a:fld id="{950E2CAF-B579-46C1-B12C-8D8B1A4DB223}"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502920" y="4983480"/>
            <a:ext cx="8183880" cy="1051560"/>
          </a:xfrm>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502920" y="530352"/>
            <a:ext cx="8183880" cy="4187952"/>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8D0ED845-3F5D-4F6C-A808-5E6EA89E5CB3}" type="datetimeFigureOut">
              <a:rPr lang="en-US" smtClean="0"/>
              <a:t>8/31/2012</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950E2CAF-B579-46C1-B12C-8D8B1A4DB223}"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533404"/>
            <a:ext cx="1981200" cy="5257799"/>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533400" y="533402"/>
            <a:ext cx="5943600" cy="525780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8D0ED845-3F5D-4F6C-A808-5E6EA89E5CB3}" type="datetimeFigureOut">
              <a:rPr lang="en-US" smtClean="0"/>
              <a:t>8/31/2012</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950E2CAF-B579-46C1-B12C-8D8B1A4DB223}"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02920" y="4983480"/>
            <a:ext cx="8183880" cy="1051560"/>
          </a:xfrm>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a:xfrm>
            <a:off x="502920" y="530352"/>
            <a:ext cx="8183880" cy="4187952"/>
          </a:xfrm>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8D0ED845-3F5D-4F6C-A808-5E6EA89E5CB3}" type="datetimeFigureOut">
              <a:rPr lang="en-US" smtClean="0"/>
              <a:t>8/31/2012</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950E2CAF-B579-46C1-B12C-8D8B1A4DB223}"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14" name="Rounded Rectangle 13"/>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Rounded Rectangle 10"/>
          <p:cNvSpPr/>
          <p:nvPr/>
        </p:nvSpPr>
        <p:spPr>
          <a:xfrm>
            <a:off x="418596" y="434162"/>
            <a:ext cx="8306809" cy="4341329"/>
          </a:xfrm>
          <a:prstGeom prst="roundRect">
            <a:avLst>
              <a:gd name="adj" fmla="val 2127"/>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468344" y="4928616"/>
            <a:ext cx="8183880" cy="676656"/>
          </a:xfrm>
        </p:spPr>
        <p:txBody>
          <a:bodyPr lIns="91440" bIns="0" anchor="b"/>
          <a:lstStyle>
            <a:lvl1pPr algn="l">
              <a:buNone/>
              <a:defRPr sz="3600" b="0" cap="none" baseline="0">
                <a:solidFill>
                  <a:schemeClr val="bg2">
                    <a:shade val="25000"/>
                  </a:schemeClr>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68344" y="5624484"/>
            <a:ext cx="8183880" cy="420624"/>
          </a:xfrm>
        </p:spPr>
        <p:txBody>
          <a:bodyPr lIns="118872" tIns="0" anchor="t"/>
          <a:lstStyle>
            <a:lvl1pPr marL="0" marR="36576" indent="0" algn="l">
              <a:spcBef>
                <a:spcPts val="0"/>
              </a:spcBef>
              <a:spcAft>
                <a:spcPts val="0"/>
              </a:spcAft>
              <a:buNone/>
              <a:defRPr sz="1800" b="0">
                <a:solidFill>
                  <a:schemeClr val="accent1">
                    <a:shade val="50000"/>
                    <a:satMod val="110000"/>
                  </a:schemeClr>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8D0ED845-3F5D-4F6C-A808-5E6EA89E5CB3}" type="datetimeFigureOut">
              <a:rPr lang="en-US" smtClean="0"/>
              <a:t>8/31/2012</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950E2CAF-B579-46C1-B12C-8D8B1A4DB223}"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514352" y="530352"/>
            <a:ext cx="3931920" cy="4389120"/>
          </a:xfrm>
        </p:spPr>
        <p:txBody>
          <a:bodyPr/>
          <a:lstStyle>
            <a:lvl1pPr>
              <a:defRPr sz="2600"/>
            </a:lvl1pPr>
            <a:lvl2pPr>
              <a:defRPr sz="22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755360" y="530352"/>
            <a:ext cx="3931920" cy="4389120"/>
          </a:xfrm>
        </p:spPr>
        <p:txBody>
          <a:bodyPr/>
          <a:lstStyle>
            <a:lvl1pPr>
              <a:defRPr sz="2600"/>
            </a:lvl1pPr>
            <a:lvl2pPr>
              <a:defRPr sz="22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8D0ED845-3F5D-4F6C-A808-5E6EA89E5CB3}" type="datetimeFigureOut">
              <a:rPr lang="en-US" smtClean="0"/>
              <a:t>8/31/2012</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950E2CAF-B579-46C1-B12C-8D8B1A4DB223}"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02920" y="4983480"/>
            <a:ext cx="8183880" cy="1051560"/>
          </a:xfrm>
        </p:spPr>
        <p:txBody>
          <a:bodyPr anchor="b"/>
          <a:lstStyle>
            <a:lvl1pPr>
              <a:defRPr b="1"/>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607224" y="579438"/>
            <a:ext cx="3931920" cy="792162"/>
          </a:xfrm>
        </p:spPr>
        <p:txBody>
          <a:bodyPr lIns="146304" anchor="ctr"/>
          <a:lstStyle>
            <a:lvl1pPr marL="0" indent="0" algn="l">
              <a:buNone/>
              <a:defRPr sz="2400" b="1">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52169" y="579438"/>
            <a:ext cx="3931920" cy="792162"/>
          </a:xfrm>
        </p:spPr>
        <p:txBody>
          <a:bodyPr lIns="137160" anchor="ctr"/>
          <a:lstStyle>
            <a:lvl1pPr marL="0" indent="0" algn="l">
              <a:buNone/>
              <a:defRPr sz="2400" b="1">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607224" y="1447800"/>
            <a:ext cx="3931920" cy="3489960"/>
          </a:xfrm>
        </p:spPr>
        <p:txBody>
          <a:bodyPr anchor="t"/>
          <a:lstStyle>
            <a:lvl1pPr algn="l">
              <a:defRPr sz="2400"/>
            </a:lvl1pPr>
            <a:lvl2pPr algn="l">
              <a:defRPr sz="2000"/>
            </a:lvl2pPr>
            <a:lvl3pPr algn="l">
              <a:defRPr sz="1800"/>
            </a:lvl3pPr>
            <a:lvl4pPr algn="l">
              <a:defRPr sz="1600"/>
            </a:lvl4pPr>
            <a:lvl5pPr algn="l">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52169" y="1447800"/>
            <a:ext cx="3931920" cy="3489960"/>
          </a:xfrm>
        </p:spPr>
        <p:txBody>
          <a:bodyPr anchor="t"/>
          <a:lstStyle>
            <a:lvl1pPr algn="l">
              <a:defRPr sz="2400"/>
            </a:lvl1pPr>
            <a:lvl2pPr algn="l">
              <a:defRPr sz="2000"/>
            </a:lvl2pPr>
            <a:lvl3pPr algn="l">
              <a:defRPr sz="1800"/>
            </a:lvl3pPr>
            <a:lvl4pPr algn="l">
              <a:defRPr sz="1600"/>
            </a:lvl4pPr>
            <a:lvl5pPr algn="l">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8D0ED845-3F5D-4F6C-A808-5E6EA89E5CB3}" type="datetimeFigureOut">
              <a:rPr lang="en-US" smtClean="0"/>
              <a:t>8/31/2012</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950E2CAF-B579-46C1-B12C-8D8B1A4DB223}"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8D0ED845-3F5D-4F6C-A808-5E6EA89E5CB3}" type="datetimeFigureOut">
              <a:rPr lang="en-US" smtClean="0"/>
              <a:t>8/31/2012</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950E2CAF-B579-46C1-B12C-8D8B1A4DB223}"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7" name="Rounded Rectangle 6"/>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Date Placeholder 1"/>
          <p:cNvSpPr>
            <a:spLocks noGrp="1"/>
          </p:cNvSpPr>
          <p:nvPr>
            <p:ph type="dt" sz="half" idx="10"/>
          </p:nvPr>
        </p:nvSpPr>
        <p:spPr/>
        <p:txBody>
          <a:bodyPr/>
          <a:lstStyle>
            <a:extLst/>
          </a:lstStyle>
          <a:p>
            <a:fld id="{8D0ED845-3F5D-4F6C-A808-5E6EA89E5CB3}" type="datetimeFigureOut">
              <a:rPr lang="en-US" smtClean="0"/>
              <a:t>8/31/2012</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950E2CAF-B579-46C1-B12C-8D8B1A4DB223}"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538784" y="533400"/>
            <a:ext cx="2971800" cy="914400"/>
          </a:xfrm>
        </p:spPr>
        <p:txBody>
          <a:bodyPr anchor="b"/>
          <a:lstStyle>
            <a:lvl1pPr algn="l">
              <a:buNone/>
              <a:defRPr sz="2200" b="1">
                <a:solidFill>
                  <a:schemeClr val="accent1"/>
                </a:solidFill>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5538847" y="1447802"/>
            <a:ext cx="2971800" cy="4206112"/>
          </a:xfrm>
        </p:spPr>
        <p:txBody>
          <a:bodyPr lIns="91440"/>
          <a:lstStyle>
            <a:lvl1pPr marL="18288" marR="18288" indent="0">
              <a:spcBef>
                <a:spcPts val="0"/>
              </a:spcBef>
              <a:buNone/>
              <a:defRPr sz="1400">
                <a:solidFill>
                  <a:schemeClr val="tx1"/>
                </a:solidFill>
              </a:defRPr>
            </a:lvl1pPr>
            <a:lvl2pPr>
              <a:buNone/>
              <a:defRPr sz="1200">
                <a:solidFill>
                  <a:schemeClr val="tx1"/>
                </a:solidFill>
              </a:defRPr>
            </a:lvl2pPr>
            <a:lvl3pPr>
              <a:buNone/>
              <a:defRPr sz="1000">
                <a:solidFill>
                  <a:schemeClr val="tx1"/>
                </a:solidFill>
              </a:defRPr>
            </a:lvl3pPr>
            <a:lvl4pPr>
              <a:buNone/>
              <a:defRPr sz="900">
                <a:solidFill>
                  <a:schemeClr val="tx1"/>
                </a:solidFill>
              </a:defRPr>
            </a:lvl4pPr>
            <a:lvl5pPr>
              <a:buNone/>
              <a:defRPr sz="900">
                <a:solidFill>
                  <a:schemeClr val="tx1"/>
                </a:solidFill>
              </a:defRPr>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1"/>
          </p:nvPr>
        </p:nvSpPr>
        <p:spPr>
          <a:xfrm>
            <a:off x="761372" y="930144"/>
            <a:ext cx="4626159" cy="4724402"/>
          </a:xfrm>
        </p:spPr>
        <p:txBody>
          <a:bodyPr/>
          <a:lstStyle>
            <a:lvl1pPr>
              <a:defRPr sz="2800">
                <a:solidFill>
                  <a:schemeClr val="tx1"/>
                </a:solidFill>
              </a:defRPr>
            </a:lvl1pPr>
            <a:lvl2pPr>
              <a:defRPr sz="2600">
                <a:solidFill>
                  <a:schemeClr val="tx1"/>
                </a:solidFill>
              </a:defRPr>
            </a:lvl2pPr>
            <a:lvl3pPr>
              <a:defRPr sz="2400">
                <a:solidFill>
                  <a:schemeClr val="tx1"/>
                </a:solidFill>
              </a:defRPr>
            </a:lvl3pPr>
            <a:lvl4pPr>
              <a:defRPr sz="2000">
                <a:solidFill>
                  <a:schemeClr val="tx1"/>
                </a:solidFill>
              </a:defRPr>
            </a:lvl4pPr>
            <a:lvl5pPr>
              <a:defRPr sz="2000">
                <a:solidFill>
                  <a:schemeClr val="tx1"/>
                </a:solidFill>
              </a:defRPr>
            </a:lvl5pPr>
            <a:lvl6pPr>
              <a:buNone/>
              <a:defRPr/>
            </a:lvl6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8D0ED845-3F5D-4F6C-A808-5E6EA89E5CB3}" type="datetimeFigureOut">
              <a:rPr lang="en-US" smtClean="0"/>
              <a:t>8/31/2012</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950E2CAF-B579-46C1-B12C-8D8B1A4DB223}"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5" name="Rounded Rectangle 14"/>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Round Single Corner Rectangle 10"/>
          <p:cNvSpPr/>
          <p:nvPr/>
        </p:nvSpPr>
        <p:spPr>
          <a:xfrm>
            <a:off x="6400800" y="434162"/>
            <a:ext cx="2324605" cy="4343400"/>
          </a:xfrm>
          <a:prstGeom prst="round1Rect">
            <a:avLst>
              <a:gd name="adj" fmla="val 2748"/>
            </a:avLst>
          </a:prstGeom>
          <a:solidFill>
            <a:srgbClr val="1C1C1C"/>
          </a:soli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457200" y="5012056"/>
            <a:ext cx="8229600" cy="1051560"/>
          </a:xfrm>
        </p:spPr>
        <p:txBody>
          <a:bodyPr anchor="t"/>
          <a:lstStyle>
            <a:lvl1pPr algn="l">
              <a:buNone/>
              <a:defRPr sz="3600" b="0">
                <a:solidFill>
                  <a:schemeClr val="bg2">
                    <a:shade val="25000"/>
                  </a:schemeClr>
                </a:solidFill>
                <a:effectLst/>
              </a:defRPr>
            </a:lvl1pPr>
            <a:extLst/>
          </a:lstStyle>
          <a:p>
            <a:r>
              <a:rPr kumimoji="0" lang="en-US" smtClean="0"/>
              <a:t>Click to edit Master title style</a:t>
            </a:r>
            <a:endParaRPr kumimoji="0" lang="en-US"/>
          </a:p>
        </p:txBody>
      </p:sp>
      <p:sp>
        <p:nvSpPr>
          <p:cNvPr id="4" name="Text Placeholder 3"/>
          <p:cNvSpPr>
            <a:spLocks noGrp="1"/>
          </p:cNvSpPr>
          <p:nvPr>
            <p:ph type="body" sz="half" idx="2"/>
          </p:nvPr>
        </p:nvSpPr>
        <p:spPr bwMode="grayWhite">
          <a:xfrm>
            <a:off x="6462712" y="533400"/>
            <a:ext cx="2240280" cy="4211480"/>
          </a:xfrm>
        </p:spPr>
        <p:txBody>
          <a:bodyPr lIns="91440"/>
          <a:lstStyle>
            <a:lvl1pPr marL="45720" indent="0" algn="l">
              <a:spcBef>
                <a:spcPts val="0"/>
              </a:spcBef>
              <a:buNone/>
              <a:defRPr sz="1400">
                <a:solidFill>
                  <a:srgbClr val="FFFFFF"/>
                </a:solidFill>
              </a:defRPr>
            </a:lvl1pPr>
            <a:lvl2pPr>
              <a:defRPr sz="1200">
                <a:solidFill>
                  <a:srgbClr val="FFFFFF"/>
                </a:solidFill>
              </a:defRPr>
            </a:lvl2pPr>
            <a:lvl3pPr>
              <a:defRPr sz="1000">
                <a:solidFill>
                  <a:srgbClr val="FFFFFF"/>
                </a:solidFill>
              </a:defRPr>
            </a:lvl3pPr>
            <a:lvl4pPr>
              <a:defRPr sz="900">
                <a:solidFill>
                  <a:srgbClr val="FFFFFF"/>
                </a:solidFill>
              </a:defRPr>
            </a:lvl4pPr>
            <a:lvl5pPr>
              <a:defRPr sz="900">
                <a:solidFill>
                  <a:srgbClr val="FFFFFF"/>
                </a:solidFill>
              </a:defRPr>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8D0ED845-3F5D-4F6C-A808-5E6EA89E5CB3}" type="datetimeFigureOut">
              <a:rPr lang="en-US" smtClean="0"/>
              <a:t>8/31/2012</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950E2CAF-B579-46C1-B12C-8D8B1A4DB223}" type="slidenum">
              <a:rPr lang="en-US" smtClean="0"/>
              <a:t>‹#›</a:t>
            </a:fld>
            <a:endParaRPr lang="en-US"/>
          </a:p>
        </p:txBody>
      </p:sp>
      <p:sp>
        <p:nvSpPr>
          <p:cNvPr id="3" name="Picture Placeholder 2"/>
          <p:cNvSpPr>
            <a:spLocks noGrp="1"/>
          </p:cNvSpPr>
          <p:nvPr>
            <p:ph type="pic" idx="1"/>
          </p:nvPr>
        </p:nvSpPr>
        <p:spPr>
          <a:xfrm>
            <a:off x="421480" y="435768"/>
            <a:ext cx="5925312" cy="4343400"/>
          </a:xfrm>
          <a:prstGeom prst="snipRoundRect">
            <a:avLst>
              <a:gd name="adj1" fmla="val 1040"/>
              <a:gd name="adj2" fmla="val 0"/>
            </a:avLst>
          </a:prstGeom>
          <a:solidFill>
            <a:schemeClr val="bg2">
              <a:shade val="10000"/>
            </a:schemeClr>
          </a:solidFill>
        </p:spPr>
        <p:txBody>
          <a:bodyPr/>
          <a:lstStyle>
            <a:lvl1pPr marL="0" indent="0">
              <a:buNone/>
              <a:defRPr sz="3200"/>
            </a:lvl1pPr>
            <a:extLst/>
          </a:lstStyle>
          <a:p>
            <a:r>
              <a:rPr kumimoji="0" lang="en-US" smtClean="0"/>
              <a:t>Click icon to add picture</a:t>
            </a:r>
            <a:endParaRPr kumimoji="0"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7" name="Rounded Rectangle 6"/>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Rounded Rectangle 8"/>
          <p:cNvSpPr/>
          <p:nvPr/>
        </p:nvSpPr>
        <p:spPr>
          <a:xfrm>
            <a:off x="418596" y="434162"/>
            <a:ext cx="8306809" cy="5486400"/>
          </a:xfrm>
          <a:prstGeom prst="roundRect">
            <a:avLst>
              <a:gd name="adj" fmla="val 2127"/>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3" name="Title Placeholder 12"/>
          <p:cNvSpPr>
            <a:spLocks noGrp="1"/>
          </p:cNvSpPr>
          <p:nvPr>
            <p:ph type="title"/>
          </p:nvPr>
        </p:nvSpPr>
        <p:spPr>
          <a:xfrm>
            <a:off x="502920" y="4985590"/>
            <a:ext cx="8183880" cy="1051560"/>
          </a:xfrm>
          <a:prstGeom prst="rect">
            <a:avLst/>
          </a:prstGeom>
        </p:spPr>
        <p:txBody>
          <a:bodyPr vert="horz" anchor="b">
            <a:normAutofit/>
          </a:bodyPr>
          <a:lstStyle>
            <a:extLst/>
          </a:lstStyle>
          <a:p>
            <a:r>
              <a:rPr kumimoji="0" lang="en-US" smtClean="0"/>
              <a:t>Click to edit Master title style</a:t>
            </a:r>
            <a:endParaRPr kumimoji="0" lang="en-US"/>
          </a:p>
        </p:txBody>
      </p:sp>
      <p:sp>
        <p:nvSpPr>
          <p:cNvPr id="4" name="Text Placeholder 3"/>
          <p:cNvSpPr>
            <a:spLocks noGrp="1"/>
          </p:cNvSpPr>
          <p:nvPr>
            <p:ph type="body" idx="1"/>
          </p:nvPr>
        </p:nvSpPr>
        <p:spPr>
          <a:xfrm>
            <a:off x="502920" y="530352"/>
            <a:ext cx="8183880" cy="4187952"/>
          </a:xfrm>
          <a:prstGeom prst="rect">
            <a:avLst/>
          </a:prstGeom>
        </p:spPr>
        <p:txBody>
          <a:bodyPr vert="horz" lIns="182880" tIns="91440">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5" name="Date Placeholder 24"/>
          <p:cNvSpPr>
            <a:spLocks noGrp="1"/>
          </p:cNvSpPr>
          <p:nvPr>
            <p:ph type="dt" sz="half" idx="2"/>
          </p:nvPr>
        </p:nvSpPr>
        <p:spPr>
          <a:xfrm>
            <a:off x="3776328" y="6111875"/>
            <a:ext cx="2286000" cy="365125"/>
          </a:xfrm>
          <a:prstGeom prst="rect">
            <a:avLst/>
          </a:prstGeom>
        </p:spPr>
        <p:txBody>
          <a:bodyPr vert="horz" anchor="b"/>
          <a:lstStyle>
            <a:lvl1pPr algn="r" eaLnBrk="1" latinLnBrk="0" hangingPunct="1">
              <a:defRPr kumimoji="0" sz="1000">
                <a:solidFill>
                  <a:schemeClr val="bg2">
                    <a:shade val="50000"/>
                  </a:schemeClr>
                </a:solidFill>
              </a:defRPr>
            </a:lvl1pPr>
            <a:extLst/>
          </a:lstStyle>
          <a:p>
            <a:fld id="{8D0ED845-3F5D-4F6C-A808-5E6EA89E5CB3}" type="datetimeFigureOut">
              <a:rPr lang="en-US" smtClean="0"/>
              <a:t>8/31/2012</a:t>
            </a:fld>
            <a:endParaRPr lang="en-US"/>
          </a:p>
        </p:txBody>
      </p:sp>
      <p:sp>
        <p:nvSpPr>
          <p:cNvPr id="18" name="Footer Placeholder 17"/>
          <p:cNvSpPr>
            <a:spLocks noGrp="1"/>
          </p:cNvSpPr>
          <p:nvPr>
            <p:ph type="ftr" sz="quarter" idx="3"/>
          </p:nvPr>
        </p:nvSpPr>
        <p:spPr>
          <a:xfrm>
            <a:off x="6062328" y="6111875"/>
            <a:ext cx="2286000" cy="365125"/>
          </a:xfrm>
          <a:prstGeom prst="rect">
            <a:avLst/>
          </a:prstGeom>
        </p:spPr>
        <p:txBody>
          <a:bodyPr vert="horz" anchor="b"/>
          <a:lstStyle>
            <a:lvl1pPr algn="l" eaLnBrk="1" latinLnBrk="0" hangingPunct="1">
              <a:defRPr kumimoji="0" sz="1000">
                <a:solidFill>
                  <a:schemeClr val="bg2">
                    <a:shade val="50000"/>
                  </a:schemeClr>
                </a:solidFill>
              </a:defRPr>
            </a:lvl1pPr>
            <a:extLst/>
          </a:lstStyle>
          <a:p>
            <a:endParaRPr lang="en-US"/>
          </a:p>
        </p:txBody>
      </p:sp>
      <p:sp>
        <p:nvSpPr>
          <p:cNvPr id="5" name="Slide Number Placeholder 4"/>
          <p:cNvSpPr>
            <a:spLocks noGrp="1"/>
          </p:cNvSpPr>
          <p:nvPr>
            <p:ph type="sldNum" sz="quarter" idx="4"/>
          </p:nvPr>
        </p:nvSpPr>
        <p:spPr>
          <a:xfrm>
            <a:off x="8348328" y="6111875"/>
            <a:ext cx="457200" cy="365125"/>
          </a:xfrm>
          <a:prstGeom prst="rect">
            <a:avLst/>
          </a:prstGeom>
        </p:spPr>
        <p:txBody>
          <a:bodyPr vert="horz" anchor="b"/>
          <a:lstStyle>
            <a:lvl1pPr algn="r" eaLnBrk="1" latinLnBrk="0" hangingPunct="1">
              <a:defRPr kumimoji="0" sz="1000">
                <a:solidFill>
                  <a:schemeClr val="bg2">
                    <a:shade val="50000"/>
                  </a:schemeClr>
                </a:solidFill>
              </a:defRPr>
            </a:lvl1pPr>
            <a:extLst/>
          </a:lstStyle>
          <a:p>
            <a:fld id="{950E2CAF-B579-46C1-B12C-8D8B1A4DB223}"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3600" b="1" kern="1200">
          <a:solidFill>
            <a:schemeClr val="accent1">
              <a:tint val="88000"/>
              <a:satMod val="150000"/>
            </a:schemeClr>
          </a:solidFill>
          <a:effectLst>
            <a:outerShdw blurRad="53975" dist="22860" dir="5400000" algn="tl" rotWithShape="0">
              <a:srgbClr val="000000">
                <a:alpha val="55000"/>
              </a:srgbClr>
            </a:outerShdw>
          </a:effectLst>
          <a:latin typeface="+mj-lt"/>
          <a:ea typeface="+mj-ea"/>
          <a:cs typeface="+mj-cs"/>
        </a:defRPr>
      </a:lvl1pPr>
      <a:extLst/>
    </p:titleStyle>
    <p:bodyStyle>
      <a:lvl1pPr marL="265176" indent="-265176" algn="l" rtl="0" eaLnBrk="1" latinLnBrk="0" hangingPunct="1">
        <a:spcBef>
          <a:spcPts val="250"/>
        </a:spcBef>
        <a:buClr>
          <a:schemeClr val="accent1"/>
        </a:buClr>
        <a:buSzPct val="80000"/>
        <a:buFont typeface="Wingdings 2"/>
        <a:buChar char=""/>
        <a:defRPr kumimoji="0" sz="2800" kern="1200">
          <a:solidFill>
            <a:schemeClr val="tx1"/>
          </a:solidFill>
          <a:effectLst/>
          <a:latin typeface="+mn-lt"/>
          <a:ea typeface="+mn-ea"/>
          <a:cs typeface="+mn-cs"/>
        </a:defRPr>
      </a:lvl1pPr>
      <a:lvl2pPr marL="548640" indent="-201168" algn="l" rtl="0" eaLnBrk="1" latinLnBrk="0" hangingPunct="1">
        <a:spcBef>
          <a:spcPts val="250"/>
        </a:spcBef>
        <a:buClr>
          <a:schemeClr val="accent1"/>
        </a:buClr>
        <a:buSzPct val="100000"/>
        <a:buFont typeface="Verdana"/>
        <a:buChar char="◦"/>
        <a:defRPr kumimoji="0" sz="2400" kern="1200">
          <a:solidFill>
            <a:schemeClr val="tx1"/>
          </a:solidFill>
          <a:latin typeface="+mn-lt"/>
          <a:ea typeface="+mn-ea"/>
          <a:cs typeface="+mn-cs"/>
        </a:defRPr>
      </a:lvl2pPr>
      <a:lvl3pPr marL="786384" indent="-182880" algn="l" rtl="0" eaLnBrk="1" latinLnBrk="0" hangingPunct="1">
        <a:spcBef>
          <a:spcPts val="250"/>
        </a:spcBef>
        <a:buClr>
          <a:schemeClr val="accent2">
            <a:tint val="85000"/>
            <a:satMod val="285000"/>
          </a:schemeClr>
        </a:buClr>
        <a:buSzPct val="100000"/>
        <a:buFont typeface="Wingdings 2"/>
        <a:buChar char=""/>
        <a:defRPr kumimoji="0" sz="2200" kern="1200">
          <a:solidFill>
            <a:schemeClr val="tx1"/>
          </a:solidFill>
          <a:latin typeface="+mn-lt"/>
          <a:ea typeface="+mn-ea"/>
          <a:cs typeface="+mn-cs"/>
        </a:defRPr>
      </a:lvl3pPr>
      <a:lvl4pPr marL="1024128" indent="-182880" algn="l" rtl="0" eaLnBrk="1" latinLnBrk="0" hangingPunct="1">
        <a:spcBef>
          <a:spcPts val="230"/>
        </a:spcBef>
        <a:buClr>
          <a:schemeClr val="accent2">
            <a:tint val="85000"/>
            <a:satMod val="285000"/>
          </a:schemeClr>
        </a:buClr>
        <a:buSzPct val="112000"/>
        <a:buFont typeface="Verdana"/>
        <a:buChar char="◦"/>
        <a:defRPr kumimoji="0" sz="1900" kern="1200">
          <a:solidFill>
            <a:schemeClr val="tx1"/>
          </a:solidFill>
          <a:latin typeface="+mn-lt"/>
          <a:ea typeface="+mn-ea"/>
          <a:cs typeface="+mn-cs"/>
        </a:defRPr>
      </a:lvl4pPr>
      <a:lvl5pPr marL="1280160" indent="-182880" algn="l" rtl="0" eaLnBrk="1" latinLnBrk="0" hangingPunct="1">
        <a:spcBef>
          <a:spcPts val="250"/>
        </a:spcBef>
        <a:buClr>
          <a:schemeClr val="accent3">
            <a:tint val="85000"/>
            <a:satMod val="275000"/>
          </a:schemeClr>
        </a:buClr>
        <a:buSzPct val="100000"/>
        <a:buFont typeface="Wingdings 2"/>
        <a:buChar char=""/>
        <a:defRPr kumimoji="0" sz="1800" kern="1200">
          <a:solidFill>
            <a:schemeClr val="tx1"/>
          </a:solidFill>
          <a:latin typeface="+mn-lt"/>
          <a:ea typeface="+mn-ea"/>
          <a:cs typeface="+mn-cs"/>
        </a:defRPr>
      </a:lvl5pPr>
      <a:lvl6pPr marL="1490472" indent="-182880" algn="l" rtl="0" eaLnBrk="1" latinLnBrk="0" hangingPunct="1">
        <a:spcBef>
          <a:spcPts val="250"/>
        </a:spcBef>
        <a:buClr>
          <a:schemeClr val="accent3">
            <a:tint val="85000"/>
            <a:satMod val="275000"/>
          </a:schemeClr>
        </a:buClr>
        <a:buSzPct val="100000"/>
        <a:buFont typeface="Verdana"/>
        <a:buChar char="◦"/>
        <a:defRPr kumimoji="0" sz="1700" kern="1200" baseline="0">
          <a:solidFill>
            <a:schemeClr val="tx1"/>
          </a:solidFill>
          <a:latin typeface="+mn-lt"/>
          <a:ea typeface="+mn-ea"/>
          <a:cs typeface="+mn-cs"/>
        </a:defRPr>
      </a:lvl6pPr>
      <a:lvl7pPr marL="1700784"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7pPr>
      <a:lvl8pPr marL="1920240" indent="-182880" algn="l" rtl="0" eaLnBrk="1" latinLnBrk="0" hangingPunct="1">
        <a:spcBef>
          <a:spcPts val="257"/>
        </a:spcBef>
        <a:buClr>
          <a:schemeClr val="accent3">
            <a:tint val="85000"/>
            <a:satMod val="275000"/>
          </a:schemeClr>
        </a:buClr>
        <a:buSzPct val="100000"/>
        <a:buFont typeface="Verdana"/>
        <a:buChar char="◦"/>
        <a:defRPr kumimoji="0" sz="1500" kern="1200" baseline="0">
          <a:solidFill>
            <a:schemeClr val="tx1"/>
          </a:solidFill>
          <a:latin typeface="+mn-lt"/>
          <a:ea typeface="+mn-ea"/>
          <a:cs typeface="+mn-cs"/>
        </a:defRPr>
      </a:lvl8pPr>
      <a:lvl9pPr marL="2148840"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0.gif"/><Relationship Id="rId2" Type="http://schemas.openxmlformats.org/officeDocument/2006/relationships/image" Target="../media/image9.gif"/><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8" Type="http://schemas.openxmlformats.org/officeDocument/2006/relationships/image" Target="../media/image18.jpg"/><Relationship Id="rId3" Type="http://schemas.openxmlformats.org/officeDocument/2006/relationships/image" Target="../media/image13.jpg"/><Relationship Id="rId7" Type="http://schemas.openxmlformats.org/officeDocument/2006/relationships/image" Target="../media/image17.gif"/><Relationship Id="rId2" Type="http://schemas.openxmlformats.org/officeDocument/2006/relationships/image" Target="../media/image12.png"/><Relationship Id="rId1" Type="http://schemas.openxmlformats.org/officeDocument/2006/relationships/slideLayout" Target="../slideLayouts/slideLayout2.xml"/><Relationship Id="rId6" Type="http://schemas.openxmlformats.org/officeDocument/2006/relationships/image" Target="../media/image16.gif"/><Relationship Id="rId5" Type="http://schemas.openxmlformats.org/officeDocument/2006/relationships/image" Target="../media/image15.jpeg"/><Relationship Id="rId4" Type="http://schemas.openxmlformats.org/officeDocument/2006/relationships/image" Target="../media/image14.jpe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hyperlink" Target="http://www.spokanetribe.com/" TargetMode="External"/><Relationship Id="rId1" Type="http://schemas.openxmlformats.org/officeDocument/2006/relationships/slideLayout" Target="../slideLayouts/slideLayout2.xml"/><Relationship Id="rId5" Type="http://schemas.openxmlformats.org/officeDocument/2006/relationships/image" Target="../media/image6.jpg"/><Relationship Id="rId4" Type="http://schemas.openxmlformats.org/officeDocument/2006/relationships/image" Target="../media/image5.jp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pPr algn="ctr"/>
            <a:r>
              <a:rPr lang="en-US" dirty="0" smtClean="0"/>
              <a:t>The Absolutely True Diary of a Part-Time Indian</a:t>
            </a:r>
            <a:endParaRPr lang="en-US" dirty="0"/>
          </a:p>
        </p:txBody>
      </p:sp>
      <p:sp>
        <p:nvSpPr>
          <p:cNvPr id="3" name="Subtitle 2"/>
          <p:cNvSpPr>
            <a:spLocks noGrp="1"/>
          </p:cNvSpPr>
          <p:nvPr>
            <p:ph type="subTitle" idx="1"/>
          </p:nvPr>
        </p:nvSpPr>
        <p:spPr/>
        <p:txBody>
          <a:bodyPr>
            <a:normAutofit lnSpcReduction="10000"/>
          </a:bodyPr>
          <a:lstStyle/>
          <a:p>
            <a:pPr algn="ctr"/>
            <a:endParaRPr lang="en-US" dirty="0" smtClean="0"/>
          </a:p>
          <a:p>
            <a:pPr algn="ctr"/>
            <a:r>
              <a:rPr lang="en-US" dirty="0" smtClean="0"/>
              <a:t>By Sherman </a:t>
            </a:r>
            <a:r>
              <a:rPr lang="en-US" dirty="0" err="1" smtClean="0"/>
              <a:t>Alexie</a:t>
            </a:r>
            <a:endParaRPr lang="en-US" dirty="0"/>
          </a:p>
          <a:p>
            <a:pPr algn="ctr"/>
            <a:r>
              <a:rPr lang="en-US" dirty="0" smtClean="0"/>
              <a:t>Art by Ellen Forney</a:t>
            </a:r>
            <a:endParaRPr lang="en-US" dirty="0"/>
          </a:p>
        </p:txBody>
      </p:sp>
    </p:spTree>
    <p:extLst>
      <p:ext uri="{BB962C8B-B14F-4D97-AF65-F5344CB8AC3E}">
        <p14:creationId xmlns:p14="http://schemas.microsoft.com/office/powerpoint/2010/main" val="372106779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The next 5 days</a:t>
            </a:r>
            <a:endParaRPr lang="en-US" dirty="0"/>
          </a:p>
        </p:txBody>
      </p:sp>
      <p:sp>
        <p:nvSpPr>
          <p:cNvPr id="3" name="Content Placeholder 2"/>
          <p:cNvSpPr>
            <a:spLocks noGrp="1"/>
          </p:cNvSpPr>
          <p:nvPr>
            <p:ph idx="1"/>
          </p:nvPr>
        </p:nvSpPr>
        <p:spPr/>
        <p:txBody>
          <a:bodyPr/>
          <a:lstStyle/>
          <a:p>
            <a:pPr marL="0" indent="0" algn="ctr">
              <a:buNone/>
            </a:pPr>
            <a:r>
              <a:rPr lang="en-US" dirty="0" smtClean="0"/>
              <a:t>Your reading assignment</a:t>
            </a:r>
          </a:p>
          <a:p>
            <a:pPr marL="0" indent="0">
              <a:buNone/>
            </a:pPr>
            <a:r>
              <a:rPr lang="en-US" dirty="0" smtClean="0"/>
              <a:t>by Tuesday, August 28</a:t>
            </a:r>
            <a:r>
              <a:rPr lang="en-US" baseline="30000" dirty="0" smtClean="0"/>
              <a:t>th (bring your book)</a:t>
            </a:r>
            <a:endParaRPr lang="en-US" dirty="0" smtClean="0"/>
          </a:p>
          <a:p>
            <a:pPr marL="0" indent="0">
              <a:buNone/>
            </a:pPr>
            <a:r>
              <a:rPr lang="en-US" dirty="0" smtClean="0"/>
              <a:t>Read the next 2 chapters; Do examples from both logs. Choose carefully.</a:t>
            </a:r>
          </a:p>
          <a:p>
            <a:pPr marL="0" indent="0">
              <a:buNone/>
            </a:pPr>
            <a:r>
              <a:rPr lang="en-US" dirty="0" smtClean="0"/>
              <a:t>Revenge is my Middle Name and</a:t>
            </a:r>
          </a:p>
          <a:p>
            <a:pPr marL="0" indent="0">
              <a:buNone/>
            </a:pPr>
            <a:r>
              <a:rPr lang="en-US" dirty="0" smtClean="0"/>
              <a:t>Because Geometry Is Not a Country Somewhere Near France</a:t>
            </a:r>
          </a:p>
        </p:txBody>
      </p:sp>
    </p:spTree>
    <p:extLst>
      <p:ext uri="{BB962C8B-B14F-4D97-AF65-F5344CB8AC3E}">
        <p14:creationId xmlns:p14="http://schemas.microsoft.com/office/powerpoint/2010/main" val="384565059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Literary terms </a:t>
            </a:r>
            <a:endParaRPr lang="en-US" dirty="0"/>
          </a:p>
        </p:txBody>
      </p:sp>
      <p:sp>
        <p:nvSpPr>
          <p:cNvPr id="3" name="Content Placeholder 2"/>
          <p:cNvSpPr>
            <a:spLocks noGrp="1"/>
          </p:cNvSpPr>
          <p:nvPr>
            <p:ph idx="1"/>
          </p:nvPr>
        </p:nvSpPr>
        <p:spPr>
          <a:xfrm>
            <a:off x="502920" y="530352"/>
            <a:ext cx="8183880" cy="4803648"/>
          </a:xfrm>
        </p:spPr>
        <p:txBody>
          <a:bodyPr/>
          <a:lstStyle/>
          <a:p>
            <a:r>
              <a:rPr lang="en-US" dirty="0" smtClean="0"/>
              <a:t>Literal Language: The actual, dictionary meaning of a word. Puppy for example.</a:t>
            </a:r>
          </a:p>
          <a:p>
            <a:pPr lvl="1"/>
            <a:r>
              <a:rPr lang="en-US" dirty="0" smtClean="0"/>
              <a:t>What, literally, really, is a puppy?</a:t>
            </a:r>
          </a:p>
          <a:p>
            <a:pPr lvl="1"/>
            <a:r>
              <a:rPr lang="en-US" dirty="0" smtClean="0"/>
              <a:t>A puppy is a baby dog.</a:t>
            </a:r>
          </a:p>
          <a:p>
            <a:r>
              <a:rPr lang="en-US" dirty="0" smtClean="0"/>
              <a:t>Figurative Language:</a:t>
            </a:r>
          </a:p>
          <a:p>
            <a:pPr marL="0" indent="0">
              <a:buNone/>
            </a:pPr>
            <a:r>
              <a:rPr lang="en-US" dirty="0" smtClean="0"/>
              <a:t>  Words that go beyond</a:t>
            </a:r>
          </a:p>
          <a:p>
            <a:pPr marL="0" indent="0">
              <a:buNone/>
            </a:pPr>
            <a:r>
              <a:rPr lang="en-US" dirty="0" smtClean="0"/>
              <a:t>  their normal meaning.</a:t>
            </a:r>
          </a:p>
          <a:p>
            <a:pPr lvl="1"/>
            <a:r>
              <a:rPr lang="en-US" dirty="0" smtClean="0"/>
              <a:t>What do you see in your</a:t>
            </a:r>
          </a:p>
          <a:p>
            <a:pPr marL="347472" lvl="1" indent="0">
              <a:buNone/>
            </a:pPr>
            <a:r>
              <a:rPr lang="en-US" dirty="0" smtClean="0"/>
              <a:t>mind when you read puppy?</a:t>
            </a:r>
          </a:p>
          <a:p>
            <a:pPr marL="347472" lvl="1" indent="0">
              <a:buNone/>
            </a:pPr>
            <a:r>
              <a:rPr lang="en-US" dirty="0" smtClean="0"/>
              <a:t>Puppies are cute.</a:t>
            </a:r>
          </a:p>
          <a:p>
            <a:pPr marL="0" indent="0">
              <a:buNone/>
            </a:pPr>
            <a:endParaRPr lang="en-US" dirty="0" smtClean="0"/>
          </a:p>
          <a:p>
            <a:endParaRPr lang="en-US" dirty="0" smtClean="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32413" y="2057400"/>
            <a:ext cx="3041650" cy="2133600"/>
          </a:xfrm>
          <a:prstGeom prst="rect">
            <a:avLst/>
          </a:prstGeom>
        </p:spPr>
      </p:pic>
    </p:spTree>
    <p:extLst>
      <p:ext uri="{BB962C8B-B14F-4D97-AF65-F5344CB8AC3E}">
        <p14:creationId xmlns:p14="http://schemas.microsoft.com/office/powerpoint/2010/main" val="38925198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615124" y="1447800"/>
            <a:ext cx="2242749" cy="1781175"/>
          </a:xfrm>
          <a:prstGeom prst="rect">
            <a:avLst/>
          </a:prstGeom>
        </p:spPr>
      </p:pic>
      <p:sp>
        <p:nvSpPr>
          <p:cNvPr id="3" name="Content Placeholder 2"/>
          <p:cNvSpPr>
            <a:spLocks noGrp="1"/>
          </p:cNvSpPr>
          <p:nvPr>
            <p:ph idx="1"/>
          </p:nvPr>
        </p:nvSpPr>
        <p:spPr>
          <a:xfrm>
            <a:off x="228600" y="530352"/>
            <a:ext cx="8458200" cy="5718048"/>
          </a:xfrm>
        </p:spPr>
        <p:txBody>
          <a:bodyPr>
            <a:normAutofit/>
          </a:bodyPr>
          <a:lstStyle/>
          <a:p>
            <a:r>
              <a:rPr lang="en-US" dirty="0" smtClean="0"/>
              <a:t>Simile: A figure of speech that compares two things using </a:t>
            </a:r>
            <a:r>
              <a:rPr lang="en-US" i="1" dirty="0" smtClean="0"/>
              <a:t>like </a:t>
            </a:r>
            <a:r>
              <a:rPr lang="en-US" dirty="0" smtClean="0"/>
              <a:t>or </a:t>
            </a:r>
            <a:r>
              <a:rPr lang="en-US" i="1" dirty="0" smtClean="0"/>
              <a:t>as.</a:t>
            </a:r>
          </a:p>
          <a:p>
            <a:pPr marL="0" indent="0">
              <a:buNone/>
            </a:pPr>
            <a:r>
              <a:rPr lang="en-US" i="1" dirty="0"/>
              <a:t>	</a:t>
            </a:r>
            <a:endParaRPr lang="en-US" i="1" dirty="0" smtClean="0"/>
          </a:p>
          <a:p>
            <a:pPr marL="0" indent="0">
              <a:buNone/>
            </a:pPr>
            <a:endParaRPr lang="en-US" i="1" dirty="0" smtClean="0"/>
          </a:p>
          <a:p>
            <a:pPr marL="0" indent="0">
              <a:buNone/>
            </a:pPr>
            <a:endParaRPr lang="en-US" i="1" dirty="0" smtClean="0"/>
          </a:p>
          <a:p>
            <a:pPr marL="0" indent="0">
              <a:buNone/>
            </a:pPr>
            <a:endParaRPr lang="en-US" i="1" dirty="0" smtClean="0"/>
          </a:p>
          <a:p>
            <a:r>
              <a:rPr lang="en-US" dirty="0" smtClean="0"/>
              <a:t>Metaphor: A figure of speech that compares two things without using </a:t>
            </a:r>
            <a:r>
              <a:rPr lang="en-US" i="1" dirty="0" smtClean="0"/>
              <a:t>like </a:t>
            </a:r>
            <a:r>
              <a:rPr lang="en-US" dirty="0" smtClean="0"/>
              <a:t>or </a:t>
            </a:r>
            <a:r>
              <a:rPr lang="en-US" i="1" dirty="0" smtClean="0"/>
              <a:t>as.</a:t>
            </a:r>
            <a:endParaRPr lang="en-US" dirty="0" smtClean="0"/>
          </a:p>
          <a:p>
            <a:pPr marL="0" indent="0">
              <a:buNone/>
            </a:pPr>
            <a:r>
              <a:rPr lang="en-US" i="1" dirty="0"/>
              <a:t>	</a:t>
            </a:r>
            <a:endParaRPr lang="en-US" i="1" dirty="0" smtClean="0"/>
          </a:p>
        </p:txBody>
      </p:sp>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137169" y="5029200"/>
            <a:ext cx="1227207" cy="1247775"/>
          </a:xfrm>
          <a:prstGeom prst="rect">
            <a:avLst/>
          </a:prstGeom>
        </p:spPr>
      </p:pic>
      <p:graphicFrame>
        <p:nvGraphicFramePr>
          <p:cNvPr id="6" name="Table 5"/>
          <p:cNvGraphicFramePr>
            <a:graphicFrameLocks noGrp="1"/>
          </p:cNvGraphicFramePr>
          <p:nvPr>
            <p:extLst>
              <p:ext uri="{D42A27DB-BD31-4B8C-83A1-F6EECF244321}">
                <p14:modId xmlns:p14="http://schemas.microsoft.com/office/powerpoint/2010/main" val="8299298"/>
              </p:ext>
            </p:extLst>
          </p:nvPr>
        </p:nvGraphicFramePr>
        <p:xfrm>
          <a:off x="534364" y="1600200"/>
          <a:ext cx="6080760" cy="1756463"/>
        </p:xfrm>
        <a:graphic>
          <a:graphicData uri="http://schemas.openxmlformats.org/drawingml/2006/table">
            <a:tbl>
              <a:tblPr firstRow="1" firstCol="1" bandRow="1">
                <a:tableStyleId>{5C22544A-7EE6-4342-B048-85BDC9FD1C3A}</a:tableStyleId>
              </a:tblPr>
              <a:tblGrid>
                <a:gridCol w="3040380"/>
                <a:gridCol w="3040380"/>
              </a:tblGrid>
              <a:tr h="372401">
                <a:tc>
                  <a:txBody>
                    <a:bodyPr/>
                    <a:lstStyle/>
                    <a:p>
                      <a:pPr marL="0" marR="0">
                        <a:lnSpc>
                          <a:spcPct val="115000"/>
                        </a:lnSpc>
                        <a:spcBef>
                          <a:spcPts val="0"/>
                        </a:spcBef>
                        <a:spcAft>
                          <a:spcPts val="0"/>
                        </a:spcAft>
                      </a:pPr>
                      <a:r>
                        <a:rPr lang="en-US" sz="1200" dirty="0">
                          <a:effectLst/>
                        </a:rPr>
                        <a:t>Example of Figurative Language &amp; page #</a:t>
                      </a:r>
                      <a:endParaRPr lang="en-US" sz="1200" dirty="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200" dirty="0">
                          <a:effectLst/>
                        </a:rPr>
                        <a:t>Effect it has on the story, reader, or character</a:t>
                      </a:r>
                      <a:endParaRPr lang="en-US" sz="1200" dirty="0">
                        <a:effectLst/>
                        <a:latin typeface="Calibri"/>
                        <a:ea typeface="Calibri"/>
                        <a:cs typeface="Times New Roman"/>
                      </a:endParaRPr>
                    </a:p>
                  </a:txBody>
                  <a:tcPr marL="68580" marR="68580" marT="0" marB="0"/>
                </a:tc>
              </a:tr>
              <a:tr h="1335839">
                <a:tc>
                  <a:txBody>
                    <a:bodyPr/>
                    <a:lstStyle/>
                    <a:p>
                      <a:pPr marL="0" marR="0">
                        <a:lnSpc>
                          <a:spcPct val="115000"/>
                        </a:lnSpc>
                        <a:spcBef>
                          <a:spcPts val="0"/>
                        </a:spcBef>
                        <a:spcAft>
                          <a:spcPts val="0"/>
                        </a:spcAft>
                      </a:pPr>
                      <a:r>
                        <a:rPr lang="en-US" sz="1200" dirty="0">
                          <a:effectLst/>
                        </a:rPr>
                        <a:t> </a:t>
                      </a:r>
                    </a:p>
                    <a:p>
                      <a:pPr marL="0" marR="0">
                        <a:lnSpc>
                          <a:spcPct val="115000"/>
                        </a:lnSpc>
                        <a:spcBef>
                          <a:spcPts val="0"/>
                        </a:spcBef>
                        <a:spcAft>
                          <a:spcPts val="0"/>
                        </a:spcAft>
                      </a:pPr>
                      <a:r>
                        <a:rPr lang="en-US" sz="1200" dirty="0">
                          <a:effectLst/>
                        </a:rPr>
                        <a:t> </a:t>
                      </a:r>
                      <a:r>
                        <a:rPr lang="en-US" sz="1200" i="1" dirty="0" smtClean="0"/>
                        <a:t>“I do know that hope for me is like some mythical creature (</a:t>
                      </a:r>
                      <a:r>
                        <a:rPr lang="en-US" sz="1200" i="1" dirty="0" err="1" smtClean="0"/>
                        <a:t>Alexie</a:t>
                      </a:r>
                      <a:r>
                        <a:rPr lang="en-US" sz="1200" i="1" dirty="0" smtClean="0"/>
                        <a:t> 51)”. An example of simile.</a:t>
                      </a:r>
                      <a:r>
                        <a:rPr lang="en-US" sz="1200" dirty="0">
                          <a:effectLst/>
                        </a:rPr>
                        <a:t> </a:t>
                      </a:r>
                      <a:endParaRPr lang="en-US" sz="1200" dirty="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200" dirty="0">
                          <a:effectLst/>
                        </a:rPr>
                        <a:t> </a:t>
                      </a:r>
                    </a:p>
                    <a:p>
                      <a:pPr marL="0" marR="0">
                        <a:lnSpc>
                          <a:spcPct val="115000"/>
                        </a:lnSpc>
                        <a:spcBef>
                          <a:spcPts val="0"/>
                        </a:spcBef>
                        <a:spcAft>
                          <a:spcPts val="0"/>
                        </a:spcAft>
                      </a:pPr>
                      <a:r>
                        <a:rPr lang="en-US" sz="1200" dirty="0">
                          <a:effectLst/>
                        </a:rPr>
                        <a:t> </a:t>
                      </a:r>
                    </a:p>
                    <a:p>
                      <a:pPr marL="0" marR="0">
                        <a:lnSpc>
                          <a:spcPct val="115000"/>
                        </a:lnSpc>
                        <a:spcBef>
                          <a:spcPts val="0"/>
                        </a:spcBef>
                        <a:spcAft>
                          <a:spcPts val="0"/>
                        </a:spcAft>
                      </a:pPr>
                      <a:r>
                        <a:rPr lang="en-US" sz="1200" dirty="0">
                          <a:effectLst/>
                        </a:rPr>
                        <a:t> </a:t>
                      </a:r>
                    </a:p>
                    <a:p>
                      <a:pPr marL="0" marR="0">
                        <a:lnSpc>
                          <a:spcPct val="115000"/>
                        </a:lnSpc>
                        <a:spcBef>
                          <a:spcPts val="0"/>
                        </a:spcBef>
                        <a:spcAft>
                          <a:spcPts val="0"/>
                        </a:spcAft>
                      </a:pPr>
                      <a:r>
                        <a:rPr lang="en-US" sz="1200" dirty="0">
                          <a:effectLst/>
                        </a:rPr>
                        <a:t> </a:t>
                      </a:r>
                    </a:p>
                    <a:p>
                      <a:pPr marL="0" marR="0">
                        <a:lnSpc>
                          <a:spcPct val="115000"/>
                        </a:lnSpc>
                        <a:spcBef>
                          <a:spcPts val="0"/>
                        </a:spcBef>
                        <a:spcAft>
                          <a:spcPts val="0"/>
                        </a:spcAft>
                      </a:pPr>
                      <a:r>
                        <a:rPr lang="en-US" sz="1200" dirty="0">
                          <a:effectLst/>
                        </a:rPr>
                        <a:t> </a:t>
                      </a:r>
                    </a:p>
                    <a:p>
                      <a:pPr marL="0" marR="0">
                        <a:lnSpc>
                          <a:spcPct val="115000"/>
                        </a:lnSpc>
                        <a:spcBef>
                          <a:spcPts val="0"/>
                        </a:spcBef>
                        <a:spcAft>
                          <a:spcPts val="0"/>
                        </a:spcAft>
                      </a:pPr>
                      <a:r>
                        <a:rPr lang="en-US" sz="1200" dirty="0">
                          <a:effectLst/>
                        </a:rPr>
                        <a:t> </a:t>
                      </a:r>
                      <a:endParaRPr lang="en-US" sz="1200" dirty="0">
                        <a:effectLst/>
                        <a:latin typeface="Calibri"/>
                        <a:ea typeface="Calibri"/>
                        <a:cs typeface="Times New Roman"/>
                      </a:endParaRPr>
                    </a:p>
                  </a:txBody>
                  <a:tcPr marL="68580" marR="68580" marT="0" marB="0"/>
                </a:tc>
              </a:tr>
            </a:tbl>
          </a:graphicData>
        </a:graphic>
      </p:graphicFrame>
      <p:graphicFrame>
        <p:nvGraphicFramePr>
          <p:cNvPr id="7" name="Table 6"/>
          <p:cNvGraphicFramePr>
            <a:graphicFrameLocks noGrp="1"/>
          </p:cNvGraphicFramePr>
          <p:nvPr>
            <p:extLst>
              <p:ext uri="{D42A27DB-BD31-4B8C-83A1-F6EECF244321}">
                <p14:modId xmlns:p14="http://schemas.microsoft.com/office/powerpoint/2010/main" val="4011997589"/>
              </p:ext>
            </p:extLst>
          </p:nvPr>
        </p:nvGraphicFramePr>
        <p:xfrm>
          <a:off x="1056409" y="4343400"/>
          <a:ext cx="6080760" cy="1682496"/>
        </p:xfrm>
        <a:graphic>
          <a:graphicData uri="http://schemas.openxmlformats.org/drawingml/2006/table">
            <a:tbl>
              <a:tblPr firstRow="1" firstCol="1" bandRow="1">
                <a:tableStyleId>{5C22544A-7EE6-4342-B048-85BDC9FD1C3A}</a:tableStyleId>
              </a:tblPr>
              <a:tblGrid>
                <a:gridCol w="3040380"/>
                <a:gridCol w="3040380"/>
              </a:tblGrid>
              <a:tr h="288164">
                <a:tc>
                  <a:txBody>
                    <a:bodyPr/>
                    <a:lstStyle/>
                    <a:p>
                      <a:pPr marL="0" marR="0">
                        <a:lnSpc>
                          <a:spcPct val="115000"/>
                        </a:lnSpc>
                        <a:spcBef>
                          <a:spcPts val="0"/>
                        </a:spcBef>
                        <a:spcAft>
                          <a:spcPts val="0"/>
                        </a:spcAft>
                      </a:pPr>
                      <a:r>
                        <a:rPr lang="en-US" sz="1200" dirty="0">
                          <a:effectLst/>
                        </a:rPr>
                        <a:t>Example of Figurative Language &amp; page #</a:t>
                      </a:r>
                      <a:endParaRPr lang="en-US" sz="1200" dirty="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200">
                          <a:effectLst/>
                        </a:rPr>
                        <a:t>Effect it has on the story, reader, or character</a:t>
                      </a:r>
                      <a:endParaRPr lang="en-US" sz="1200">
                        <a:effectLst/>
                        <a:latin typeface="Calibri"/>
                        <a:ea typeface="Calibri"/>
                        <a:cs typeface="Times New Roman"/>
                      </a:endParaRPr>
                    </a:p>
                  </a:txBody>
                  <a:tcPr marL="68580" marR="68580" marT="0" marB="0"/>
                </a:tc>
              </a:tr>
              <a:tr h="1157922">
                <a:tc>
                  <a:txBody>
                    <a:bodyPr/>
                    <a:lstStyle/>
                    <a:p>
                      <a:pPr marL="0" marR="0">
                        <a:lnSpc>
                          <a:spcPct val="115000"/>
                        </a:lnSpc>
                        <a:spcBef>
                          <a:spcPts val="0"/>
                        </a:spcBef>
                        <a:spcAft>
                          <a:spcPts val="0"/>
                        </a:spcAft>
                      </a:pPr>
                      <a:r>
                        <a:rPr lang="en-US" sz="1200" dirty="0">
                          <a:effectLst/>
                        </a:rPr>
                        <a:t> </a:t>
                      </a:r>
                    </a:p>
                    <a:p>
                      <a:pPr marL="0" marR="0" indent="0" algn="l" defTabSz="914400" rtl="0" eaLnBrk="1" fontAlgn="auto" latinLnBrk="0" hangingPunct="1">
                        <a:lnSpc>
                          <a:spcPct val="115000"/>
                        </a:lnSpc>
                        <a:spcBef>
                          <a:spcPts val="0"/>
                        </a:spcBef>
                        <a:spcAft>
                          <a:spcPts val="0"/>
                        </a:spcAft>
                        <a:buClrTx/>
                        <a:buSzTx/>
                        <a:buFontTx/>
                        <a:buNone/>
                        <a:tabLst/>
                        <a:defRPr/>
                      </a:pPr>
                      <a:r>
                        <a:rPr lang="en-US" sz="1200" dirty="0">
                          <a:effectLst/>
                        </a:rPr>
                        <a:t> </a:t>
                      </a:r>
                      <a:r>
                        <a:rPr lang="en-US" sz="1200" i="1" dirty="0" smtClean="0"/>
                        <a:t>“Mary was a bright and shining star (</a:t>
                      </a:r>
                      <a:r>
                        <a:rPr lang="en-US" sz="1200" i="1" dirty="0" err="1" smtClean="0"/>
                        <a:t>Alexie</a:t>
                      </a:r>
                      <a:r>
                        <a:rPr lang="en-US" sz="1200" i="1" dirty="0" smtClean="0"/>
                        <a:t> 40)”.</a:t>
                      </a:r>
                    </a:p>
                    <a:p>
                      <a:pPr marL="0" marR="0">
                        <a:lnSpc>
                          <a:spcPct val="115000"/>
                        </a:lnSpc>
                        <a:spcBef>
                          <a:spcPts val="0"/>
                        </a:spcBef>
                        <a:spcAft>
                          <a:spcPts val="0"/>
                        </a:spcAft>
                      </a:pPr>
                      <a:endParaRPr lang="en-US" sz="1200" dirty="0" smtClean="0">
                        <a:effectLst/>
                      </a:endParaRPr>
                    </a:p>
                    <a:p>
                      <a:pPr marL="0" marR="0">
                        <a:lnSpc>
                          <a:spcPct val="115000"/>
                        </a:lnSpc>
                        <a:spcBef>
                          <a:spcPts val="0"/>
                        </a:spcBef>
                        <a:spcAft>
                          <a:spcPts val="0"/>
                        </a:spcAft>
                      </a:pPr>
                      <a:r>
                        <a:rPr lang="en-US" sz="1200" dirty="0" smtClean="0">
                          <a:effectLst/>
                        </a:rPr>
                        <a:t>An example of metaphor</a:t>
                      </a:r>
                      <a:endParaRPr lang="en-US" sz="1200" dirty="0">
                        <a:effectLst/>
                      </a:endParaRPr>
                    </a:p>
                    <a:p>
                      <a:pPr marL="0" marR="0">
                        <a:lnSpc>
                          <a:spcPct val="115000"/>
                        </a:lnSpc>
                        <a:spcBef>
                          <a:spcPts val="0"/>
                        </a:spcBef>
                        <a:spcAft>
                          <a:spcPts val="0"/>
                        </a:spcAft>
                      </a:pPr>
                      <a:r>
                        <a:rPr lang="en-US" sz="1200" dirty="0">
                          <a:effectLst/>
                        </a:rPr>
                        <a:t> </a:t>
                      </a:r>
                      <a:endParaRPr lang="en-US" sz="1200" dirty="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200" dirty="0">
                          <a:effectLst/>
                        </a:rPr>
                        <a:t> </a:t>
                      </a:r>
                    </a:p>
                    <a:p>
                      <a:pPr marL="0" marR="0">
                        <a:lnSpc>
                          <a:spcPct val="115000"/>
                        </a:lnSpc>
                        <a:spcBef>
                          <a:spcPts val="0"/>
                        </a:spcBef>
                        <a:spcAft>
                          <a:spcPts val="0"/>
                        </a:spcAft>
                      </a:pPr>
                      <a:r>
                        <a:rPr lang="en-US" sz="1200" dirty="0">
                          <a:effectLst/>
                        </a:rPr>
                        <a:t> </a:t>
                      </a:r>
                    </a:p>
                    <a:p>
                      <a:pPr marL="0" marR="0">
                        <a:lnSpc>
                          <a:spcPct val="115000"/>
                        </a:lnSpc>
                        <a:spcBef>
                          <a:spcPts val="0"/>
                        </a:spcBef>
                        <a:spcAft>
                          <a:spcPts val="0"/>
                        </a:spcAft>
                      </a:pPr>
                      <a:r>
                        <a:rPr lang="en-US" sz="1200" dirty="0">
                          <a:effectLst/>
                        </a:rPr>
                        <a:t> </a:t>
                      </a:r>
                    </a:p>
                    <a:p>
                      <a:pPr marL="0" marR="0">
                        <a:lnSpc>
                          <a:spcPct val="115000"/>
                        </a:lnSpc>
                        <a:spcBef>
                          <a:spcPts val="0"/>
                        </a:spcBef>
                        <a:spcAft>
                          <a:spcPts val="0"/>
                        </a:spcAft>
                      </a:pPr>
                      <a:r>
                        <a:rPr lang="en-US" sz="1200" dirty="0">
                          <a:effectLst/>
                        </a:rPr>
                        <a:t> </a:t>
                      </a:r>
                    </a:p>
                    <a:p>
                      <a:pPr marL="0" marR="0">
                        <a:lnSpc>
                          <a:spcPct val="115000"/>
                        </a:lnSpc>
                        <a:spcBef>
                          <a:spcPts val="0"/>
                        </a:spcBef>
                        <a:spcAft>
                          <a:spcPts val="0"/>
                        </a:spcAft>
                      </a:pPr>
                      <a:r>
                        <a:rPr lang="en-US" sz="1200" dirty="0">
                          <a:effectLst/>
                        </a:rPr>
                        <a:t> </a:t>
                      </a:r>
                    </a:p>
                    <a:p>
                      <a:pPr marL="0" marR="0">
                        <a:lnSpc>
                          <a:spcPct val="115000"/>
                        </a:lnSpc>
                        <a:spcBef>
                          <a:spcPts val="0"/>
                        </a:spcBef>
                        <a:spcAft>
                          <a:spcPts val="0"/>
                        </a:spcAft>
                      </a:pPr>
                      <a:r>
                        <a:rPr lang="en-US" sz="1200" dirty="0">
                          <a:effectLst/>
                        </a:rPr>
                        <a:t> </a:t>
                      </a:r>
                      <a:endParaRPr lang="en-US" sz="1200" dirty="0">
                        <a:effectLst/>
                        <a:latin typeface="Calibri"/>
                        <a:ea typeface="Calibri"/>
                        <a:cs typeface="Times New Roman"/>
                      </a:endParaRPr>
                    </a:p>
                  </a:txBody>
                  <a:tcPr marL="68580" marR="68580" marT="0" marB="0"/>
                </a:tc>
              </a:tr>
            </a:tbl>
          </a:graphicData>
        </a:graphic>
      </p:graphicFrame>
    </p:spTree>
    <p:extLst>
      <p:ext uri="{BB962C8B-B14F-4D97-AF65-F5344CB8AC3E}">
        <p14:creationId xmlns:p14="http://schemas.microsoft.com/office/powerpoint/2010/main" val="33609194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600" dirty="0" smtClean="0"/>
              <a:t>The 3 most common allusions are to Greek mythology, the Bible, and Shakespeare.</a:t>
            </a:r>
            <a:endParaRPr lang="en-US" sz="2600" dirty="0"/>
          </a:p>
        </p:txBody>
      </p:sp>
      <p:sp>
        <p:nvSpPr>
          <p:cNvPr id="3" name="Content Placeholder 2"/>
          <p:cNvSpPr>
            <a:spLocks noGrp="1"/>
          </p:cNvSpPr>
          <p:nvPr>
            <p:ph idx="1"/>
          </p:nvPr>
        </p:nvSpPr>
        <p:spPr>
          <a:xfrm>
            <a:off x="502920" y="530352"/>
            <a:ext cx="8183880" cy="5184648"/>
          </a:xfrm>
        </p:spPr>
        <p:txBody>
          <a:bodyPr/>
          <a:lstStyle/>
          <a:p>
            <a:r>
              <a:rPr lang="en-US" dirty="0" smtClean="0"/>
              <a:t>Allusion: A reference to a familiar person, place, thing, or event.</a:t>
            </a:r>
          </a:p>
          <a:p>
            <a:pPr marL="0" indent="0">
              <a:buNone/>
            </a:pPr>
            <a:r>
              <a:rPr lang="en-US" dirty="0" smtClean="0"/>
              <a:t>	</a:t>
            </a:r>
            <a:r>
              <a:rPr lang="en-US" dirty="0" err="1" smtClean="0"/>
              <a:t>Alexie</a:t>
            </a:r>
            <a:r>
              <a:rPr lang="en-US" dirty="0" smtClean="0"/>
              <a:t> mentions Dickens, another writer, to emphasize Junior’s situation.</a:t>
            </a:r>
            <a:endParaRPr lang="en-US" dirty="0"/>
          </a:p>
          <a:p>
            <a:pPr marL="0" indent="0">
              <a:buNone/>
            </a:pPr>
            <a:endParaRPr lang="en-US" dirty="0" smtClean="0"/>
          </a:p>
        </p:txBody>
      </p:sp>
      <p:graphicFrame>
        <p:nvGraphicFramePr>
          <p:cNvPr id="4" name="Table 3"/>
          <p:cNvGraphicFramePr>
            <a:graphicFrameLocks noGrp="1"/>
          </p:cNvGraphicFramePr>
          <p:nvPr>
            <p:extLst>
              <p:ext uri="{D42A27DB-BD31-4B8C-83A1-F6EECF244321}">
                <p14:modId xmlns:p14="http://schemas.microsoft.com/office/powerpoint/2010/main" val="3891117166"/>
              </p:ext>
            </p:extLst>
          </p:nvPr>
        </p:nvGraphicFramePr>
        <p:xfrm>
          <a:off x="1143000" y="2438400"/>
          <a:ext cx="6080760" cy="2839212"/>
        </p:xfrm>
        <a:graphic>
          <a:graphicData uri="http://schemas.openxmlformats.org/drawingml/2006/table">
            <a:tbl>
              <a:tblPr firstRow="1" firstCol="1" bandRow="1">
                <a:tableStyleId>{5C22544A-7EE6-4342-B048-85BDC9FD1C3A}</a:tableStyleId>
              </a:tblPr>
              <a:tblGrid>
                <a:gridCol w="3040380"/>
                <a:gridCol w="3040380"/>
              </a:tblGrid>
              <a:tr h="0">
                <a:tc>
                  <a:txBody>
                    <a:bodyPr/>
                    <a:lstStyle/>
                    <a:p>
                      <a:pPr marL="0" marR="0">
                        <a:lnSpc>
                          <a:spcPct val="115000"/>
                        </a:lnSpc>
                        <a:spcBef>
                          <a:spcPts val="0"/>
                        </a:spcBef>
                        <a:spcAft>
                          <a:spcPts val="0"/>
                        </a:spcAft>
                      </a:pPr>
                      <a:r>
                        <a:rPr lang="en-US" sz="1200" dirty="0">
                          <a:effectLst/>
                        </a:rPr>
                        <a:t>Example of Figurative Language &amp; page #</a:t>
                      </a:r>
                      <a:endParaRPr lang="en-US" sz="1100" dirty="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200">
                          <a:effectLst/>
                        </a:rPr>
                        <a:t>Effect it has on the story, reader, or character</a:t>
                      </a:r>
                      <a:endParaRPr lang="en-US" sz="1100">
                        <a:effectLst/>
                        <a:latin typeface="Calibri"/>
                        <a:ea typeface="Calibri"/>
                        <a:cs typeface="Times New Roman"/>
                      </a:endParaRPr>
                    </a:p>
                  </a:txBody>
                  <a:tcPr marL="68580" marR="68580" marT="0" marB="0"/>
                </a:tc>
              </a:tr>
              <a:tr h="0">
                <a:tc>
                  <a:txBody>
                    <a:bodyPr/>
                    <a:lstStyle/>
                    <a:p>
                      <a:pPr marL="0" marR="0">
                        <a:lnSpc>
                          <a:spcPct val="115000"/>
                        </a:lnSpc>
                        <a:spcBef>
                          <a:spcPts val="0"/>
                        </a:spcBef>
                        <a:spcAft>
                          <a:spcPts val="0"/>
                        </a:spcAft>
                      </a:pPr>
                      <a:r>
                        <a:rPr lang="en-US" sz="1200" dirty="0">
                          <a:effectLst/>
                        </a:rPr>
                        <a:t> </a:t>
                      </a:r>
                      <a:endParaRPr lang="en-US" sz="1100" dirty="0">
                        <a:effectLst/>
                      </a:endParaRPr>
                    </a:p>
                    <a:p>
                      <a:pPr marL="0" marR="0" indent="0" algn="l" defTabSz="914400" rtl="0" eaLnBrk="1" fontAlgn="auto" latinLnBrk="0" hangingPunct="1">
                        <a:lnSpc>
                          <a:spcPct val="115000"/>
                        </a:lnSpc>
                        <a:spcBef>
                          <a:spcPts val="0"/>
                        </a:spcBef>
                        <a:spcAft>
                          <a:spcPts val="0"/>
                        </a:spcAft>
                        <a:buClrTx/>
                        <a:buSzTx/>
                        <a:buFontTx/>
                        <a:buNone/>
                        <a:tabLst/>
                        <a:defRPr/>
                      </a:pPr>
                      <a:r>
                        <a:rPr lang="en-US" sz="1200" dirty="0">
                          <a:effectLst/>
                        </a:rPr>
                        <a:t> </a:t>
                      </a:r>
                      <a:r>
                        <a:rPr lang="en-US" sz="1400" dirty="0" smtClean="0"/>
                        <a:t>“I was the only kid, white or Indian, who knew that Charles Dickens wrote a </a:t>
                      </a:r>
                      <a:r>
                        <a:rPr lang="en-US" sz="1400" i="1" dirty="0" smtClean="0"/>
                        <a:t>Tale of Two Cities</a:t>
                      </a:r>
                      <a:r>
                        <a:rPr lang="en-US" sz="1400" dirty="0" smtClean="0"/>
                        <a:t>. And let me tell you, we Indians were the worst of times and those </a:t>
                      </a:r>
                      <a:r>
                        <a:rPr lang="en-US" sz="1400" dirty="0" err="1" smtClean="0"/>
                        <a:t>Reardan</a:t>
                      </a:r>
                      <a:r>
                        <a:rPr lang="en-US" sz="1400" dirty="0" smtClean="0"/>
                        <a:t> kids were the best of times (</a:t>
                      </a:r>
                      <a:r>
                        <a:rPr lang="en-US" sz="1400" dirty="0" err="1" smtClean="0"/>
                        <a:t>Alexie</a:t>
                      </a:r>
                      <a:r>
                        <a:rPr lang="en-US" sz="1400" dirty="0" smtClean="0"/>
                        <a:t> 50)”. </a:t>
                      </a:r>
                      <a:r>
                        <a:rPr lang="en-US" sz="1400" dirty="0" err="1" smtClean="0"/>
                        <a:t>Alexie</a:t>
                      </a:r>
                      <a:r>
                        <a:rPr lang="en-US" sz="1400" dirty="0" smtClean="0"/>
                        <a:t> is alluding</a:t>
                      </a:r>
                      <a:r>
                        <a:rPr lang="en-US" sz="1400" baseline="0" dirty="0" smtClean="0"/>
                        <a:t> to Dickens.</a:t>
                      </a:r>
                      <a:endParaRPr lang="en-US" sz="1400" dirty="0" smtClean="0"/>
                    </a:p>
                  </a:txBody>
                  <a:tcPr marL="68580" marR="68580" marT="0" marB="0"/>
                </a:tc>
                <a:tc>
                  <a:txBody>
                    <a:bodyPr/>
                    <a:lstStyle/>
                    <a:p>
                      <a:pPr marL="0" marR="0">
                        <a:lnSpc>
                          <a:spcPct val="115000"/>
                        </a:lnSpc>
                        <a:spcBef>
                          <a:spcPts val="0"/>
                        </a:spcBef>
                        <a:spcAft>
                          <a:spcPts val="0"/>
                        </a:spcAft>
                      </a:pPr>
                      <a:r>
                        <a:rPr lang="en-US" sz="1200" dirty="0">
                          <a:effectLst/>
                        </a:rPr>
                        <a:t> </a:t>
                      </a:r>
                      <a:endParaRPr lang="en-US" sz="1100" dirty="0">
                        <a:effectLst/>
                      </a:endParaRPr>
                    </a:p>
                    <a:p>
                      <a:pPr marL="0" marR="0">
                        <a:lnSpc>
                          <a:spcPct val="115000"/>
                        </a:lnSpc>
                        <a:spcBef>
                          <a:spcPts val="0"/>
                        </a:spcBef>
                        <a:spcAft>
                          <a:spcPts val="0"/>
                        </a:spcAft>
                      </a:pPr>
                      <a:r>
                        <a:rPr lang="en-US" sz="1200" dirty="0">
                          <a:effectLst/>
                        </a:rPr>
                        <a:t> </a:t>
                      </a:r>
                      <a:endParaRPr lang="en-US" sz="1100" dirty="0">
                        <a:effectLst/>
                      </a:endParaRPr>
                    </a:p>
                    <a:p>
                      <a:pPr marL="0" marR="0">
                        <a:lnSpc>
                          <a:spcPct val="115000"/>
                        </a:lnSpc>
                        <a:spcBef>
                          <a:spcPts val="0"/>
                        </a:spcBef>
                        <a:spcAft>
                          <a:spcPts val="0"/>
                        </a:spcAft>
                      </a:pPr>
                      <a:r>
                        <a:rPr lang="en-US" sz="1200" dirty="0">
                          <a:effectLst/>
                        </a:rPr>
                        <a:t> </a:t>
                      </a:r>
                      <a:endParaRPr lang="en-US" sz="1100" dirty="0">
                        <a:effectLst/>
                      </a:endParaRPr>
                    </a:p>
                    <a:p>
                      <a:pPr marL="0" marR="0">
                        <a:lnSpc>
                          <a:spcPct val="115000"/>
                        </a:lnSpc>
                        <a:spcBef>
                          <a:spcPts val="0"/>
                        </a:spcBef>
                        <a:spcAft>
                          <a:spcPts val="0"/>
                        </a:spcAft>
                      </a:pPr>
                      <a:r>
                        <a:rPr lang="en-US" sz="1200" dirty="0">
                          <a:effectLst/>
                        </a:rPr>
                        <a:t> </a:t>
                      </a:r>
                      <a:endParaRPr lang="en-US" sz="1100" dirty="0">
                        <a:effectLst/>
                      </a:endParaRPr>
                    </a:p>
                    <a:p>
                      <a:pPr marL="0" marR="0">
                        <a:lnSpc>
                          <a:spcPct val="115000"/>
                        </a:lnSpc>
                        <a:spcBef>
                          <a:spcPts val="0"/>
                        </a:spcBef>
                        <a:spcAft>
                          <a:spcPts val="0"/>
                        </a:spcAft>
                      </a:pPr>
                      <a:r>
                        <a:rPr lang="en-US" sz="1200" dirty="0">
                          <a:effectLst/>
                        </a:rPr>
                        <a:t> </a:t>
                      </a:r>
                      <a:endParaRPr lang="en-US" sz="1100" dirty="0">
                        <a:effectLst/>
                      </a:endParaRPr>
                    </a:p>
                    <a:p>
                      <a:pPr marL="0" marR="0">
                        <a:lnSpc>
                          <a:spcPct val="115000"/>
                        </a:lnSpc>
                        <a:spcBef>
                          <a:spcPts val="0"/>
                        </a:spcBef>
                        <a:spcAft>
                          <a:spcPts val="0"/>
                        </a:spcAft>
                      </a:pPr>
                      <a:r>
                        <a:rPr lang="en-US" sz="1200" dirty="0">
                          <a:effectLst/>
                        </a:rPr>
                        <a:t> </a:t>
                      </a:r>
                      <a:endParaRPr lang="en-US" sz="1100" dirty="0">
                        <a:effectLst/>
                        <a:latin typeface="Calibri"/>
                        <a:ea typeface="Calibri"/>
                        <a:cs typeface="Times New Roman"/>
                      </a:endParaRPr>
                    </a:p>
                  </a:txBody>
                  <a:tcPr marL="68580" marR="68580" marT="0" marB="0"/>
                </a:tc>
              </a:tr>
            </a:tbl>
          </a:graphicData>
        </a:graphic>
      </p:graphicFrame>
    </p:spTree>
    <p:extLst>
      <p:ext uri="{BB962C8B-B14F-4D97-AF65-F5344CB8AC3E}">
        <p14:creationId xmlns:p14="http://schemas.microsoft.com/office/powerpoint/2010/main" val="205330937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smtClean="0"/>
              <a:t>Hyperbole: Exaggeration used to emphasize a point.</a:t>
            </a:r>
          </a:p>
          <a:p>
            <a:pPr marL="347472" lvl="1" indent="0">
              <a:buNone/>
            </a:pPr>
            <a:r>
              <a:rPr lang="en-US" dirty="0"/>
              <a:t>	</a:t>
            </a:r>
          </a:p>
        </p:txBody>
      </p:sp>
      <p:graphicFrame>
        <p:nvGraphicFramePr>
          <p:cNvPr id="5" name="Table 4"/>
          <p:cNvGraphicFramePr>
            <a:graphicFrameLocks noGrp="1"/>
          </p:cNvGraphicFramePr>
          <p:nvPr>
            <p:extLst>
              <p:ext uri="{D42A27DB-BD31-4B8C-83A1-F6EECF244321}">
                <p14:modId xmlns:p14="http://schemas.microsoft.com/office/powerpoint/2010/main" val="3004815511"/>
              </p:ext>
            </p:extLst>
          </p:nvPr>
        </p:nvGraphicFramePr>
        <p:xfrm>
          <a:off x="1554639" y="1782889"/>
          <a:ext cx="6080760" cy="3347466"/>
        </p:xfrm>
        <a:graphic>
          <a:graphicData uri="http://schemas.openxmlformats.org/drawingml/2006/table">
            <a:tbl>
              <a:tblPr firstRow="1" firstCol="1" bandRow="1">
                <a:tableStyleId>{5C22544A-7EE6-4342-B048-85BDC9FD1C3A}</a:tableStyleId>
              </a:tblPr>
              <a:tblGrid>
                <a:gridCol w="3040380"/>
                <a:gridCol w="3040380"/>
              </a:tblGrid>
              <a:tr h="0">
                <a:tc>
                  <a:txBody>
                    <a:bodyPr/>
                    <a:lstStyle/>
                    <a:p>
                      <a:pPr marL="0" marR="0">
                        <a:lnSpc>
                          <a:spcPct val="115000"/>
                        </a:lnSpc>
                        <a:spcBef>
                          <a:spcPts val="0"/>
                        </a:spcBef>
                        <a:spcAft>
                          <a:spcPts val="0"/>
                        </a:spcAft>
                      </a:pPr>
                      <a:r>
                        <a:rPr lang="en-US" sz="1200" dirty="0">
                          <a:effectLst/>
                        </a:rPr>
                        <a:t>Example of Figurative Language &amp; page #</a:t>
                      </a:r>
                      <a:endParaRPr lang="en-US" sz="1100" dirty="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200">
                          <a:effectLst/>
                        </a:rPr>
                        <a:t>Effect it has on the story, reader, or character</a:t>
                      </a:r>
                      <a:endParaRPr lang="en-US" sz="1100">
                        <a:effectLst/>
                        <a:latin typeface="Calibri"/>
                        <a:ea typeface="Calibri"/>
                        <a:cs typeface="Times New Roman"/>
                      </a:endParaRPr>
                    </a:p>
                  </a:txBody>
                  <a:tcPr marL="68580" marR="68580" marT="0" marB="0"/>
                </a:tc>
              </a:tr>
              <a:tr h="0">
                <a:tc>
                  <a:txBody>
                    <a:bodyPr/>
                    <a:lstStyle/>
                    <a:p>
                      <a:pPr marL="0" marR="0">
                        <a:lnSpc>
                          <a:spcPct val="115000"/>
                        </a:lnSpc>
                        <a:spcBef>
                          <a:spcPts val="0"/>
                        </a:spcBef>
                        <a:spcAft>
                          <a:spcPts val="0"/>
                        </a:spcAft>
                      </a:pPr>
                      <a:r>
                        <a:rPr lang="en-US" sz="1200" dirty="0">
                          <a:effectLst/>
                        </a:rPr>
                        <a:t> </a:t>
                      </a:r>
                      <a:endParaRPr lang="en-US" sz="1100" dirty="0">
                        <a:effectLst/>
                      </a:endParaRPr>
                    </a:p>
                    <a:p>
                      <a:pPr marL="0" marR="0" lvl="1" indent="0" algn="l" defTabSz="914400" rtl="0" eaLnBrk="1" fontAlgn="auto" latinLnBrk="0" hangingPunct="1">
                        <a:lnSpc>
                          <a:spcPct val="115000"/>
                        </a:lnSpc>
                        <a:spcBef>
                          <a:spcPts val="0"/>
                        </a:spcBef>
                        <a:spcAft>
                          <a:spcPts val="0"/>
                        </a:spcAft>
                        <a:buClrTx/>
                        <a:buSzTx/>
                        <a:buFontTx/>
                        <a:buNone/>
                        <a:tabLst/>
                        <a:defRPr/>
                      </a:pPr>
                      <a:r>
                        <a:rPr lang="en-US" sz="1800" dirty="0">
                          <a:effectLst/>
                        </a:rPr>
                        <a:t> </a:t>
                      </a:r>
                      <a:r>
                        <a:rPr lang="en-US" sz="1800" dirty="0" smtClean="0">
                          <a:effectLst/>
                        </a:rPr>
                        <a:t>Hyperbole: </a:t>
                      </a:r>
                      <a:r>
                        <a:rPr lang="en-US" dirty="0" smtClean="0"/>
                        <a:t>“Those kids were </a:t>
                      </a:r>
                      <a:r>
                        <a:rPr lang="en-US" i="1" dirty="0" smtClean="0"/>
                        <a:t>magnificent</a:t>
                      </a:r>
                      <a:r>
                        <a:rPr lang="en-US" dirty="0" smtClean="0"/>
                        <a:t>. Those kids were </a:t>
                      </a:r>
                      <a:r>
                        <a:rPr lang="en-US" i="1" dirty="0" smtClean="0"/>
                        <a:t>everything</a:t>
                      </a:r>
                      <a:r>
                        <a:rPr lang="en-US" dirty="0" smtClean="0"/>
                        <a:t>. Those kids were beautiful. Those kids were </a:t>
                      </a:r>
                      <a:r>
                        <a:rPr lang="en-US" i="1" dirty="0" smtClean="0"/>
                        <a:t>beautiful</a:t>
                      </a:r>
                      <a:r>
                        <a:rPr lang="en-US" dirty="0" smtClean="0"/>
                        <a:t>, </a:t>
                      </a:r>
                      <a:r>
                        <a:rPr lang="en-US" i="1" dirty="0" smtClean="0"/>
                        <a:t>smart</a:t>
                      </a:r>
                      <a:r>
                        <a:rPr lang="en-US" dirty="0" smtClean="0"/>
                        <a:t>, and </a:t>
                      </a:r>
                      <a:r>
                        <a:rPr lang="en-US" i="1" dirty="0" smtClean="0"/>
                        <a:t>epic</a:t>
                      </a:r>
                      <a:r>
                        <a:rPr lang="en-US" dirty="0" smtClean="0"/>
                        <a:t> (</a:t>
                      </a:r>
                      <a:r>
                        <a:rPr lang="en-US" dirty="0" err="1" smtClean="0"/>
                        <a:t>Alexie</a:t>
                      </a:r>
                      <a:r>
                        <a:rPr lang="en-US" dirty="0" smtClean="0"/>
                        <a:t> 50)”.</a:t>
                      </a:r>
                    </a:p>
                    <a:p>
                      <a:pPr marL="0" marR="0">
                        <a:lnSpc>
                          <a:spcPct val="115000"/>
                        </a:lnSpc>
                        <a:spcBef>
                          <a:spcPts val="0"/>
                        </a:spcBef>
                        <a:spcAft>
                          <a:spcPts val="0"/>
                        </a:spcAft>
                      </a:pPr>
                      <a:endParaRPr lang="en-US" sz="1100" dirty="0">
                        <a:effectLst/>
                      </a:endParaRPr>
                    </a:p>
                  </a:txBody>
                  <a:tcPr marL="68580" marR="68580" marT="0" marB="0"/>
                </a:tc>
                <a:tc>
                  <a:txBody>
                    <a:bodyPr/>
                    <a:lstStyle/>
                    <a:p>
                      <a:pPr marL="0" marR="0">
                        <a:lnSpc>
                          <a:spcPct val="115000"/>
                        </a:lnSpc>
                        <a:spcBef>
                          <a:spcPts val="0"/>
                        </a:spcBef>
                        <a:spcAft>
                          <a:spcPts val="0"/>
                        </a:spcAft>
                      </a:pPr>
                      <a:r>
                        <a:rPr lang="en-US" sz="1200" dirty="0">
                          <a:effectLst/>
                        </a:rPr>
                        <a:t> </a:t>
                      </a:r>
                      <a:endParaRPr lang="en-US" sz="1100" dirty="0">
                        <a:effectLst/>
                      </a:endParaRPr>
                    </a:p>
                    <a:p>
                      <a:pPr marL="0" marR="0">
                        <a:lnSpc>
                          <a:spcPct val="115000"/>
                        </a:lnSpc>
                        <a:spcBef>
                          <a:spcPts val="0"/>
                        </a:spcBef>
                        <a:spcAft>
                          <a:spcPts val="0"/>
                        </a:spcAft>
                      </a:pPr>
                      <a:r>
                        <a:rPr lang="en-US" sz="1200" dirty="0">
                          <a:effectLst/>
                        </a:rPr>
                        <a:t> </a:t>
                      </a:r>
                      <a:endParaRPr lang="en-US" sz="1100" dirty="0">
                        <a:effectLst/>
                      </a:endParaRPr>
                    </a:p>
                    <a:p>
                      <a:pPr marL="0" marR="0">
                        <a:lnSpc>
                          <a:spcPct val="115000"/>
                        </a:lnSpc>
                        <a:spcBef>
                          <a:spcPts val="0"/>
                        </a:spcBef>
                        <a:spcAft>
                          <a:spcPts val="0"/>
                        </a:spcAft>
                      </a:pPr>
                      <a:r>
                        <a:rPr lang="en-US" sz="1200" dirty="0">
                          <a:effectLst/>
                        </a:rPr>
                        <a:t> </a:t>
                      </a:r>
                      <a:endParaRPr lang="en-US" sz="1100" dirty="0">
                        <a:effectLst/>
                      </a:endParaRPr>
                    </a:p>
                    <a:p>
                      <a:pPr marL="0" marR="0">
                        <a:lnSpc>
                          <a:spcPct val="115000"/>
                        </a:lnSpc>
                        <a:spcBef>
                          <a:spcPts val="0"/>
                        </a:spcBef>
                        <a:spcAft>
                          <a:spcPts val="0"/>
                        </a:spcAft>
                      </a:pPr>
                      <a:r>
                        <a:rPr lang="en-US" sz="1200" dirty="0">
                          <a:effectLst/>
                        </a:rPr>
                        <a:t> </a:t>
                      </a:r>
                      <a:endParaRPr lang="en-US" sz="1100" dirty="0">
                        <a:effectLst/>
                      </a:endParaRPr>
                    </a:p>
                    <a:p>
                      <a:pPr marL="0" marR="0">
                        <a:lnSpc>
                          <a:spcPct val="115000"/>
                        </a:lnSpc>
                        <a:spcBef>
                          <a:spcPts val="0"/>
                        </a:spcBef>
                        <a:spcAft>
                          <a:spcPts val="0"/>
                        </a:spcAft>
                      </a:pPr>
                      <a:r>
                        <a:rPr lang="en-US" sz="1200" dirty="0">
                          <a:effectLst/>
                        </a:rPr>
                        <a:t> </a:t>
                      </a:r>
                      <a:endParaRPr lang="en-US" sz="1100" dirty="0">
                        <a:effectLst/>
                      </a:endParaRPr>
                    </a:p>
                    <a:p>
                      <a:pPr marL="0" marR="0">
                        <a:lnSpc>
                          <a:spcPct val="115000"/>
                        </a:lnSpc>
                        <a:spcBef>
                          <a:spcPts val="0"/>
                        </a:spcBef>
                        <a:spcAft>
                          <a:spcPts val="0"/>
                        </a:spcAft>
                      </a:pPr>
                      <a:r>
                        <a:rPr lang="en-US" sz="1200" dirty="0">
                          <a:effectLst/>
                        </a:rPr>
                        <a:t> </a:t>
                      </a:r>
                      <a:endParaRPr lang="en-US" sz="1100" dirty="0">
                        <a:effectLst/>
                        <a:latin typeface="Calibri"/>
                        <a:ea typeface="Calibri"/>
                        <a:cs typeface="Times New Roman"/>
                      </a:endParaRPr>
                    </a:p>
                  </a:txBody>
                  <a:tcPr marL="68580" marR="68580" marT="0" marB="0"/>
                </a:tc>
              </a:tr>
            </a:tbl>
          </a:graphicData>
        </a:graphic>
      </p:graphicFrame>
    </p:spTree>
    <p:extLst>
      <p:ext uri="{BB962C8B-B14F-4D97-AF65-F5344CB8AC3E}">
        <p14:creationId xmlns:p14="http://schemas.microsoft.com/office/powerpoint/2010/main" val="236785515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a:bodyPr>
          <a:lstStyle/>
          <a:p>
            <a:r>
              <a:rPr lang="en-US" dirty="0" smtClean="0"/>
              <a:t>Onomatopoeia: The use of a word whose sound suggests its meaning.</a:t>
            </a:r>
          </a:p>
          <a:p>
            <a:pPr marL="0" indent="0">
              <a:buNone/>
            </a:pPr>
            <a:r>
              <a:rPr lang="en-US" dirty="0"/>
              <a:t>	</a:t>
            </a:r>
          </a:p>
        </p:txBody>
      </p:sp>
      <p:graphicFrame>
        <p:nvGraphicFramePr>
          <p:cNvPr id="4" name="Table 3"/>
          <p:cNvGraphicFramePr>
            <a:graphicFrameLocks noGrp="1"/>
          </p:cNvGraphicFramePr>
          <p:nvPr>
            <p:extLst>
              <p:ext uri="{D42A27DB-BD31-4B8C-83A1-F6EECF244321}">
                <p14:modId xmlns:p14="http://schemas.microsoft.com/office/powerpoint/2010/main" val="3407181784"/>
              </p:ext>
            </p:extLst>
          </p:nvPr>
        </p:nvGraphicFramePr>
        <p:xfrm>
          <a:off x="1524000" y="1676400"/>
          <a:ext cx="6080760" cy="2580132"/>
        </p:xfrm>
        <a:graphic>
          <a:graphicData uri="http://schemas.openxmlformats.org/drawingml/2006/table">
            <a:tbl>
              <a:tblPr firstRow="1" firstCol="1" bandRow="1">
                <a:tableStyleId>{5C22544A-7EE6-4342-B048-85BDC9FD1C3A}</a:tableStyleId>
              </a:tblPr>
              <a:tblGrid>
                <a:gridCol w="3040380"/>
                <a:gridCol w="3040380"/>
              </a:tblGrid>
              <a:tr h="0">
                <a:tc>
                  <a:txBody>
                    <a:bodyPr/>
                    <a:lstStyle/>
                    <a:p>
                      <a:pPr marL="0" marR="0">
                        <a:lnSpc>
                          <a:spcPct val="115000"/>
                        </a:lnSpc>
                        <a:spcBef>
                          <a:spcPts val="0"/>
                        </a:spcBef>
                        <a:spcAft>
                          <a:spcPts val="0"/>
                        </a:spcAft>
                      </a:pPr>
                      <a:r>
                        <a:rPr lang="en-US" sz="1200" dirty="0">
                          <a:effectLst/>
                        </a:rPr>
                        <a:t>Example of Figurative Language &amp; page #</a:t>
                      </a:r>
                      <a:endParaRPr lang="en-US" sz="1100" dirty="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200">
                          <a:effectLst/>
                        </a:rPr>
                        <a:t>Effect it has on the story, reader, or character</a:t>
                      </a:r>
                      <a:endParaRPr lang="en-US" sz="1100">
                        <a:effectLst/>
                        <a:latin typeface="Calibri"/>
                        <a:ea typeface="Calibri"/>
                        <a:cs typeface="Times New Roman"/>
                      </a:endParaRPr>
                    </a:p>
                  </a:txBody>
                  <a:tcPr marL="68580" marR="68580" marT="0" marB="0"/>
                </a:tc>
              </a:tr>
              <a:tr h="0">
                <a:tc>
                  <a:txBody>
                    <a:bodyPr/>
                    <a:lstStyle/>
                    <a:p>
                      <a:pPr marL="0" marR="0">
                        <a:lnSpc>
                          <a:spcPct val="115000"/>
                        </a:lnSpc>
                        <a:spcBef>
                          <a:spcPts val="0"/>
                        </a:spcBef>
                        <a:spcAft>
                          <a:spcPts val="0"/>
                        </a:spcAft>
                      </a:pPr>
                      <a:r>
                        <a:rPr lang="en-US" sz="1200" dirty="0">
                          <a:effectLst/>
                        </a:rPr>
                        <a:t> </a:t>
                      </a:r>
                      <a:endParaRPr lang="en-US" sz="1100" dirty="0">
                        <a:effectLst/>
                      </a:endParaRPr>
                    </a:p>
                    <a:p>
                      <a:pPr marL="0" indent="0">
                        <a:buNone/>
                      </a:pPr>
                      <a:r>
                        <a:rPr lang="en-US" sz="1400" dirty="0">
                          <a:effectLst/>
                        </a:rPr>
                        <a:t> </a:t>
                      </a:r>
                      <a:r>
                        <a:rPr lang="en-US" sz="1400" dirty="0" smtClean="0"/>
                        <a:t>“</a:t>
                      </a:r>
                      <a:r>
                        <a:rPr lang="en-US" sz="1400" i="1" dirty="0" smtClean="0"/>
                        <a:t>Bang</a:t>
                      </a:r>
                      <a:r>
                        <a:rPr lang="en-US" sz="1400" dirty="0" smtClean="0"/>
                        <a:t>! Rowdy punched me.</a:t>
                      </a:r>
                    </a:p>
                    <a:p>
                      <a:pPr marL="0" indent="0">
                        <a:buNone/>
                      </a:pPr>
                      <a:r>
                        <a:rPr lang="en-US" sz="1400" dirty="0" smtClean="0"/>
                        <a:t>	</a:t>
                      </a:r>
                      <a:r>
                        <a:rPr lang="en-US" sz="1400" i="1" dirty="0" smtClean="0"/>
                        <a:t>Bang</a:t>
                      </a:r>
                      <a:r>
                        <a:rPr lang="en-US" sz="1400" dirty="0" smtClean="0"/>
                        <a:t>! I hit the ground.</a:t>
                      </a:r>
                    </a:p>
                    <a:p>
                      <a:pPr marL="0" indent="0">
                        <a:buNone/>
                      </a:pPr>
                      <a:r>
                        <a:rPr lang="en-US" sz="1400" dirty="0" smtClean="0"/>
                        <a:t>	</a:t>
                      </a:r>
                      <a:r>
                        <a:rPr lang="en-US" sz="1400" i="1" dirty="0" smtClean="0"/>
                        <a:t>Bang</a:t>
                      </a:r>
                      <a:r>
                        <a:rPr lang="en-US" sz="1400" dirty="0" smtClean="0"/>
                        <a:t>! My nose bled like a firework 	(</a:t>
                      </a:r>
                      <a:r>
                        <a:rPr lang="en-US" sz="1400" dirty="0" err="1" smtClean="0"/>
                        <a:t>Alexie</a:t>
                      </a:r>
                      <a:r>
                        <a:rPr lang="en-US" sz="1400" dirty="0" smtClean="0"/>
                        <a:t> 52)”. Bang is an example of onomatopoeia.</a:t>
                      </a:r>
                    </a:p>
                    <a:p>
                      <a:pPr marL="0" marR="0">
                        <a:lnSpc>
                          <a:spcPct val="115000"/>
                        </a:lnSpc>
                        <a:spcBef>
                          <a:spcPts val="0"/>
                        </a:spcBef>
                        <a:spcAft>
                          <a:spcPts val="0"/>
                        </a:spcAft>
                      </a:pPr>
                      <a:r>
                        <a:rPr lang="en-US" sz="1400" dirty="0">
                          <a:effectLst/>
                        </a:rPr>
                        <a:t> </a:t>
                      </a:r>
                    </a:p>
                    <a:p>
                      <a:pPr marL="0" marR="0">
                        <a:lnSpc>
                          <a:spcPct val="115000"/>
                        </a:lnSpc>
                        <a:spcBef>
                          <a:spcPts val="0"/>
                        </a:spcBef>
                        <a:spcAft>
                          <a:spcPts val="0"/>
                        </a:spcAft>
                      </a:pPr>
                      <a:r>
                        <a:rPr lang="en-US" sz="1200" dirty="0">
                          <a:effectLst/>
                        </a:rPr>
                        <a:t> </a:t>
                      </a:r>
                      <a:endParaRPr lang="en-US" sz="1100" dirty="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200" dirty="0">
                          <a:effectLst/>
                        </a:rPr>
                        <a:t> </a:t>
                      </a:r>
                      <a:endParaRPr lang="en-US" sz="1100" dirty="0">
                        <a:effectLst/>
                      </a:endParaRPr>
                    </a:p>
                    <a:p>
                      <a:pPr marL="0" marR="0">
                        <a:lnSpc>
                          <a:spcPct val="115000"/>
                        </a:lnSpc>
                        <a:spcBef>
                          <a:spcPts val="0"/>
                        </a:spcBef>
                        <a:spcAft>
                          <a:spcPts val="0"/>
                        </a:spcAft>
                      </a:pPr>
                      <a:r>
                        <a:rPr lang="en-US" sz="1200" dirty="0">
                          <a:effectLst/>
                        </a:rPr>
                        <a:t> </a:t>
                      </a:r>
                      <a:endParaRPr lang="en-US" sz="1100" dirty="0">
                        <a:effectLst/>
                      </a:endParaRPr>
                    </a:p>
                    <a:p>
                      <a:pPr marL="0" marR="0">
                        <a:lnSpc>
                          <a:spcPct val="115000"/>
                        </a:lnSpc>
                        <a:spcBef>
                          <a:spcPts val="0"/>
                        </a:spcBef>
                        <a:spcAft>
                          <a:spcPts val="0"/>
                        </a:spcAft>
                      </a:pPr>
                      <a:r>
                        <a:rPr lang="en-US" sz="1200" dirty="0">
                          <a:effectLst/>
                        </a:rPr>
                        <a:t> </a:t>
                      </a:r>
                      <a:endParaRPr lang="en-US" sz="1100" dirty="0">
                        <a:effectLst/>
                      </a:endParaRPr>
                    </a:p>
                    <a:p>
                      <a:pPr marL="0" marR="0">
                        <a:lnSpc>
                          <a:spcPct val="115000"/>
                        </a:lnSpc>
                        <a:spcBef>
                          <a:spcPts val="0"/>
                        </a:spcBef>
                        <a:spcAft>
                          <a:spcPts val="0"/>
                        </a:spcAft>
                      </a:pPr>
                      <a:r>
                        <a:rPr lang="en-US" sz="1200" dirty="0">
                          <a:effectLst/>
                        </a:rPr>
                        <a:t> </a:t>
                      </a:r>
                      <a:endParaRPr lang="en-US" sz="1100" dirty="0">
                        <a:effectLst/>
                      </a:endParaRPr>
                    </a:p>
                    <a:p>
                      <a:pPr marL="0" marR="0">
                        <a:lnSpc>
                          <a:spcPct val="115000"/>
                        </a:lnSpc>
                        <a:spcBef>
                          <a:spcPts val="0"/>
                        </a:spcBef>
                        <a:spcAft>
                          <a:spcPts val="0"/>
                        </a:spcAft>
                      </a:pPr>
                      <a:r>
                        <a:rPr lang="en-US" sz="1200" dirty="0">
                          <a:effectLst/>
                        </a:rPr>
                        <a:t> </a:t>
                      </a:r>
                      <a:endParaRPr lang="en-US" sz="1100" dirty="0">
                        <a:effectLst/>
                      </a:endParaRPr>
                    </a:p>
                    <a:p>
                      <a:pPr marL="0" marR="0">
                        <a:lnSpc>
                          <a:spcPct val="115000"/>
                        </a:lnSpc>
                        <a:spcBef>
                          <a:spcPts val="0"/>
                        </a:spcBef>
                        <a:spcAft>
                          <a:spcPts val="0"/>
                        </a:spcAft>
                      </a:pPr>
                      <a:r>
                        <a:rPr lang="en-US" sz="1200" dirty="0">
                          <a:effectLst/>
                        </a:rPr>
                        <a:t> </a:t>
                      </a:r>
                      <a:endParaRPr lang="en-US" sz="1100" dirty="0">
                        <a:effectLst/>
                        <a:latin typeface="Calibri"/>
                        <a:ea typeface="Calibri"/>
                        <a:cs typeface="Times New Roman"/>
                      </a:endParaRPr>
                    </a:p>
                  </a:txBody>
                  <a:tcPr marL="68580" marR="68580" marT="0" marB="0"/>
                </a:tc>
              </a:tr>
            </a:tbl>
          </a:graphicData>
        </a:graphic>
      </p:graphicFrame>
      <p:sp>
        <p:nvSpPr>
          <p:cNvPr id="5" name="Rectangle 4"/>
          <p:cNvSpPr/>
          <p:nvPr/>
        </p:nvSpPr>
        <p:spPr>
          <a:xfrm>
            <a:off x="1752600" y="4419600"/>
            <a:ext cx="4572000" cy="1015663"/>
          </a:xfrm>
          <a:prstGeom prst="rect">
            <a:avLst/>
          </a:prstGeom>
        </p:spPr>
        <p:txBody>
          <a:bodyPr>
            <a:spAutoFit/>
          </a:bodyPr>
          <a:lstStyle/>
          <a:p>
            <a:r>
              <a:rPr lang="en-US" sz="2000" dirty="0"/>
              <a:t>Extra: what other example of figurative language appears in this quote?</a:t>
            </a:r>
          </a:p>
        </p:txBody>
      </p:sp>
    </p:spTree>
    <p:extLst>
      <p:ext uri="{BB962C8B-B14F-4D97-AF65-F5344CB8AC3E}">
        <p14:creationId xmlns:p14="http://schemas.microsoft.com/office/powerpoint/2010/main" val="289345604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What does an Indian as a mascot represent? </a:t>
            </a:r>
            <a:endParaRPr lang="en-US" dirty="0"/>
          </a:p>
        </p:txBody>
      </p:sp>
      <p:sp>
        <p:nvSpPr>
          <p:cNvPr id="3" name="Content Placeholder 2"/>
          <p:cNvSpPr>
            <a:spLocks noGrp="1"/>
          </p:cNvSpPr>
          <p:nvPr>
            <p:ph idx="1"/>
          </p:nvPr>
        </p:nvSpPr>
        <p:spPr/>
        <p:txBody>
          <a:bodyPr/>
          <a:lstStyle/>
          <a:p>
            <a:r>
              <a:rPr lang="en-US" dirty="0" smtClean="0"/>
              <a:t>Symbol: A person, place, thing, or idea used to represent something else.</a:t>
            </a:r>
          </a:p>
          <a:p>
            <a:pPr marL="0" indent="0">
              <a:buNone/>
            </a:pPr>
            <a:r>
              <a:rPr lang="en-US" dirty="0"/>
              <a:t>	</a:t>
            </a:r>
            <a:endParaRPr lang="en-US" dirty="0" smtClean="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209799" y="3429000"/>
            <a:ext cx="3576549" cy="1683082"/>
          </a:xfrm>
          <a:prstGeom prst="rect">
            <a:avLst/>
          </a:prstGeom>
        </p:spPr>
      </p:pic>
      <p:graphicFrame>
        <p:nvGraphicFramePr>
          <p:cNvPr id="5" name="Table 4"/>
          <p:cNvGraphicFramePr>
            <a:graphicFrameLocks noGrp="1"/>
          </p:cNvGraphicFramePr>
          <p:nvPr>
            <p:extLst>
              <p:ext uri="{D42A27DB-BD31-4B8C-83A1-F6EECF244321}">
                <p14:modId xmlns:p14="http://schemas.microsoft.com/office/powerpoint/2010/main" val="2805391159"/>
              </p:ext>
            </p:extLst>
          </p:nvPr>
        </p:nvGraphicFramePr>
        <p:xfrm>
          <a:off x="1524000" y="1546224"/>
          <a:ext cx="6080760" cy="1682496"/>
        </p:xfrm>
        <a:graphic>
          <a:graphicData uri="http://schemas.openxmlformats.org/drawingml/2006/table">
            <a:tbl>
              <a:tblPr firstRow="1" firstCol="1" bandRow="1">
                <a:tableStyleId>{5C22544A-7EE6-4342-B048-85BDC9FD1C3A}</a:tableStyleId>
              </a:tblPr>
              <a:tblGrid>
                <a:gridCol w="3040380"/>
                <a:gridCol w="3040380"/>
              </a:tblGrid>
              <a:tr h="0">
                <a:tc>
                  <a:txBody>
                    <a:bodyPr/>
                    <a:lstStyle/>
                    <a:p>
                      <a:pPr marL="0" marR="0">
                        <a:lnSpc>
                          <a:spcPct val="115000"/>
                        </a:lnSpc>
                        <a:spcBef>
                          <a:spcPts val="0"/>
                        </a:spcBef>
                        <a:spcAft>
                          <a:spcPts val="0"/>
                        </a:spcAft>
                      </a:pPr>
                      <a:r>
                        <a:rPr lang="en-US" sz="1200" dirty="0">
                          <a:effectLst/>
                        </a:rPr>
                        <a:t>Example of Figurative Language &amp; page #</a:t>
                      </a:r>
                      <a:endParaRPr lang="en-US" sz="1100" dirty="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200">
                          <a:effectLst/>
                        </a:rPr>
                        <a:t>Effect it has on the story, reader, or character</a:t>
                      </a:r>
                      <a:endParaRPr lang="en-US" sz="1100">
                        <a:effectLst/>
                        <a:latin typeface="Calibri"/>
                        <a:ea typeface="Calibri"/>
                        <a:cs typeface="Times New Roman"/>
                      </a:endParaRPr>
                    </a:p>
                  </a:txBody>
                  <a:tcPr marL="68580" marR="68580" marT="0" marB="0"/>
                </a:tc>
              </a:tr>
              <a:tr h="0">
                <a:tc>
                  <a:txBody>
                    <a:bodyPr/>
                    <a:lstStyle/>
                    <a:p>
                      <a:pPr marL="0" marR="0">
                        <a:lnSpc>
                          <a:spcPct val="115000"/>
                        </a:lnSpc>
                        <a:spcBef>
                          <a:spcPts val="0"/>
                        </a:spcBef>
                        <a:spcAft>
                          <a:spcPts val="0"/>
                        </a:spcAft>
                      </a:pPr>
                      <a:r>
                        <a:rPr lang="en-US" sz="1200" dirty="0">
                          <a:effectLst/>
                        </a:rPr>
                        <a:t> </a:t>
                      </a:r>
                      <a:endParaRPr lang="en-US" sz="1100" dirty="0">
                        <a:effectLst/>
                      </a:endParaRPr>
                    </a:p>
                    <a:p>
                      <a:pPr marL="0" marR="0" indent="0" algn="l" defTabSz="914400" rtl="0" eaLnBrk="1" fontAlgn="auto" latinLnBrk="0" hangingPunct="1">
                        <a:lnSpc>
                          <a:spcPct val="115000"/>
                        </a:lnSpc>
                        <a:spcBef>
                          <a:spcPts val="0"/>
                        </a:spcBef>
                        <a:spcAft>
                          <a:spcPts val="0"/>
                        </a:spcAft>
                        <a:buClrTx/>
                        <a:buSzTx/>
                        <a:buFontTx/>
                        <a:buNone/>
                        <a:tabLst/>
                        <a:defRPr/>
                      </a:pPr>
                      <a:r>
                        <a:rPr lang="en-US" sz="1200" dirty="0">
                          <a:effectLst/>
                        </a:rPr>
                        <a:t> </a:t>
                      </a:r>
                      <a:r>
                        <a:rPr lang="en-US" sz="1100" dirty="0" smtClean="0"/>
                        <a:t>“What was I doing at </a:t>
                      </a:r>
                      <a:r>
                        <a:rPr lang="en-US" sz="1100" dirty="0" err="1" smtClean="0"/>
                        <a:t>Reardan</a:t>
                      </a:r>
                      <a:r>
                        <a:rPr lang="en-US" sz="1100" dirty="0" smtClean="0"/>
                        <a:t>, whose mascot was an Indian, thereby making me the only other Indian in town (</a:t>
                      </a:r>
                      <a:r>
                        <a:rPr lang="en-US" sz="1100" dirty="0" err="1" smtClean="0"/>
                        <a:t>Alexie</a:t>
                      </a:r>
                      <a:r>
                        <a:rPr lang="en-US" sz="1100" dirty="0" smtClean="0"/>
                        <a:t> 56)”. Mascots are symbols.</a:t>
                      </a:r>
                    </a:p>
                  </a:txBody>
                  <a:tcPr marL="68580" marR="68580" marT="0" marB="0"/>
                </a:tc>
                <a:tc>
                  <a:txBody>
                    <a:bodyPr/>
                    <a:lstStyle/>
                    <a:p>
                      <a:pPr marL="0" marR="0">
                        <a:lnSpc>
                          <a:spcPct val="115000"/>
                        </a:lnSpc>
                        <a:spcBef>
                          <a:spcPts val="0"/>
                        </a:spcBef>
                        <a:spcAft>
                          <a:spcPts val="0"/>
                        </a:spcAft>
                      </a:pPr>
                      <a:r>
                        <a:rPr lang="en-US" sz="1200" dirty="0">
                          <a:effectLst/>
                        </a:rPr>
                        <a:t> </a:t>
                      </a:r>
                      <a:endParaRPr lang="en-US" sz="1100" dirty="0">
                        <a:effectLst/>
                      </a:endParaRPr>
                    </a:p>
                    <a:p>
                      <a:pPr marL="0" marR="0">
                        <a:lnSpc>
                          <a:spcPct val="115000"/>
                        </a:lnSpc>
                        <a:spcBef>
                          <a:spcPts val="0"/>
                        </a:spcBef>
                        <a:spcAft>
                          <a:spcPts val="0"/>
                        </a:spcAft>
                      </a:pPr>
                      <a:r>
                        <a:rPr lang="en-US" sz="1200" dirty="0">
                          <a:effectLst/>
                        </a:rPr>
                        <a:t> </a:t>
                      </a:r>
                      <a:endParaRPr lang="en-US" sz="1100" dirty="0">
                        <a:effectLst/>
                      </a:endParaRPr>
                    </a:p>
                    <a:p>
                      <a:pPr marL="0" marR="0">
                        <a:lnSpc>
                          <a:spcPct val="115000"/>
                        </a:lnSpc>
                        <a:spcBef>
                          <a:spcPts val="0"/>
                        </a:spcBef>
                        <a:spcAft>
                          <a:spcPts val="0"/>
                        </a:spcAft>
                      </a:pPr>
                      <a:r>
                        <a:rPr lang="en-US" sz="1200" dirty="0">
                          <a:effectLst/>
                        </a:rPr>
                        <a:t> </a:t>
                      </a:r>
                      <a:endParaRPr lang="en-US" sz="1100" dirty="0">
                        <a:effectLst/>
                      </a:endParaRPr>
                    </a:p>
                    <a:p>
                      <a:pPr marL="0" marR="0">
                        <a:lnSpc>
                          <a:spcPct val="115000"/>
                        </a:lnSpc>
                        <a:spcBef>
                          <a:spcPts val="0"/>
                        </a:spcBef>
                        <a:spcAft>
                          <a:spcPts val="0"/>
                        </a:spcAft>
                      </a:pPr>
                      <a:r>
                        <a:rPr lang="en-US" sz="1200" dirty="0">
                          <a:effectLst/>
                        </a:rPr>
                        <a:t> </a:t>
                      </a:r>
                      <a:endParaRPr lang="en-US" sz="1100" dirty="0">
                        <a:effectLst/>
                      </a:endParaRPr>
                    </a:p>
                    <a:p>
                      <a:pPr marL="0" marR="0">
                        <a:lnSpc>
                          <a:spcPct val="115000"/>
                        </a:lnSpc>
                        <a:spcBef>
                          <a:spcPts val="0"/>
                        </a:spcBef>
                        <a:spcAft>
                          <a:spcPts val="0"/>
                        </a:spcAft>
                      </a:pPr>
                      <a:r>
                        <a:rPr lang="en-US" sz="1200" dirty="0">
                          <a:effectLst/>
                        </a:rPr>
                        <a:t> </a:t>
                      </a:r>
                      <a:endParaRPr lang="en-US" sz="1100" dirty="0">
                        <a:effectLst/>
                      </a:endParaRPr>
                    </a:p>
                    <a:p>
                      <a:pPr marL="0" marR="0">
                        <a:lnSpc>
                          <a:spcPct val="115000"/>
                        </a:lnSpc>
                        <a:spcBef>
                          <a:spcPts val="0"/>
                        </a:spcBef>
                        <a:spcAft>
                          <a:spcPts val="0"/>
                        </a:spcAft>
                      </a:pPr>
                      <a:r>
                        <a:rPr lang="en-US" sz="1200" dirty="0">
                          <a:effectLst/>
                        </a:rPr>
                        <a:t> </a:t>
                      </a:r>
                      <a:endParaRPr lang="en-US" sz="1100" dirty="0">
                        <a:effectLst/>
                        <a:latin typeface="Calibri"/>
                        <a:ea typeface="Calibri"/>
                        <a:cs typeface="Times New Roman"/>
                      </a:endParaRPr>
                    </a:p>
                  </a:txBody>
                  <a:tcPr marL="68580" marR="68580" marT="0" marB="0"/>
                </a:tc>
              </a:tr>
            </a:tbl>
          </a:graphicData>
        </a:graphic>
      </p:graphicFrame>
    </p:spTree>
    <p:extLst>
      <p:ext uri="{BB962C8B-B14F-4D97-AF65-F5344CB8AC3E}">
        <p14:creationId xmlns:p14="http://schemas.microsoft.com/office/powerpoint/2010/main" val="354004627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How are these mascots symbols?</a:t>
            </a:r>
            <a:endParaRPr lang="en-US"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755227" y="2394689"/>
            <a:ext cx="1157618" cy="1464387"/>
          </a:xfr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81000" y="609600"/>
            <a:ext cx="1601273" cy="1601273"/>
          </a:xfrm>
          <a:prstGeom prst="rect">
            <a:avLst/>
          </a:prstGeom>
        </p:spPr>
      </p:pic>
      <p:pic>
        <p:nvPicPr>
          <p:cNvPr id="6" name="Picture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552395" y="609600"/>
            <a:ext cx="3040017" cy="4441067"/>
          </a:xfrm>
          <a:prstGeom prst="rect">
            <a:avLst/>
          </a:prstGeom>
        </p:spPr>
      </p:pic>
      <p:pic>
        <p:nvPicPr>
          <p:cNvPr id="7" name="Picture 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134673" y="532324"/>
            <a:ext cx="1728631" cy="1296473"/>
          </a:xfrm>
          <a:prstGeom prst="rect">
            <a:avLst/>
          </a:prstGeom>
        </p:spPr>
      </p:pic>
      <p:pic>
        <p:nvPicPr>
          <p:cNvPr id="8" name="Picture 7"/>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657600" y="1440019"/>
            <a:ext cx="1733550" cy="1485900"/>
          </a:xfrm>
          <a:prstGeom prst="rect">
            <a:avLst/>
          </a:prstGeom>
        </p:spPr>
      </p:pic>
      <p:pic>
        <p:nvPicPr>
          <p:cNvPr id="9" name="Picture 8"/>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860697" y="4267200"/>
            <a:ext cx="1533247" cy="1125158"/>
          </a:xfrm>
          <a:prstGeom prst="rect">
            <a:avLst/>
          </a:prstGeom>
        </p:spPr>
      </p:pic>
      <p:pic>
        <p:nvPicPr>
          <p:cNvPr id="10" name="Picture 9"/>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2998988" y="3044243"/>
            <a:ext cx="1712139" cy="2445913"/>
          </a:xfrm>
          <a:prstGeom prst="rect">
            <a:avLst/>
          </a:prstGeom>
        </p:spPr>
      </p:pic>
    </p:spTree>
    <p:extLst>
      <p:ext uri="{BB962C8B-B14F-4D97-AF65-F5344CB8AC3E}">
        <p14:creationId xmlns:p14="http://schemas.microsoft.com/office/powerpoint/2010/main" val="227314435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Look out for similes and hyperbole </a:t>
            </a:r>
            <a:endParaRPr lang="en-US" dirty="0"/>
          </a:p>
        </p:txBody>
      </p:sp>
      <p:sp>
        <p:nvSpPr>
          <p:cNvPr id="3" name="Content Placeholder 2"/>
          <p:cNvSpPr>
            <a:spLocks noGrp="1"/>
          </p:cNvSpPr>
          <p:nvPr>
            <p:ph idx="1"/>
          </p:nvPr>
        </p:nvSpPr>
        <p:spPr>
          <a:xfrm>
            <a:off x="381000" y="381000"/>
            <a:ext cx="8183880" cy="5184648"/>
          </a:xfrm>
        </p:spPr>
        <p:txBody>
          <a:bodyPr>
            <a:normAutofit fontScale="92500" lnSpcReduction="10000"/>
          </a:bodyPr>
          <a:lstStyle/>
          <a:p>
            <a:pPr marL="0" indent="0">
              <a:buNone/>
            </a:pPr>
            <a:r>
              <a:rPr lang="en-US" dirty="0" smtClean="0"/>
              <a:t>1. Gather together in your pods and share with each other 1 or 2 of the traumas and differences you pulled out of pages 40-54.</a:t>
            </a:r>
          </a:p>
          <a:p>
            <a:pPr marL="0" indent="0">
              <a:buNone/>
            </a:pPr>
            <a:r>
              <a:rPr lang="en-US" dirty="0" smtClean="0"/>
              <a:t>2. Make sure everybody shares and tells about their analysis!</a:t>
            </a:r>
          </a:p>
          <a:p>
            <a:pPr marL="0" indent="0">
              <a:buNone/>
            </a:pPr>
            <a:r>
              <a:rPr lang="en-US" dirty="0" smtClean="0"/>
              <a:t>3. When you’ve gone around the pod once or twice. Start reading as a group the chapter “How to Fight Monsters” on page 54. Work together to find some lit terms.</a:t>
            </a:r>
          </a:p>
          <a:p>
            <a:pPr marL="0" indent="0">
              <a:buNone/>
            </a:pPr>
            <a:r>
              <a:rPr lang="en-US" dirty="0" smtClean="0"/>
              <a:t>4. We’ll be monitoring your participation for a formative grade today. 5 points</a:t>
            </a:r>
          </a:p>
          <a:p>
            <a:pPr marL="0" indent="0">
              <a:buNone/>
            </a:pPr>
            <a:r>
              <a:rPr lang="en-US" dirty="0" smtClean="0"/>
              <a:t>5. Be prepared to share out to the class at the last 7 or </a:t>
            </a:r>
            <a:r>
              <a:rPr lang="en-US" smtClean="0"/>
              <a:t>so minutes of the day.</a:t>
            </a:r>
            <a:endParaRPr lang="en-US" dirty="0" smtClean="0"/>
          </a:p>
          <a:p>
            <a:pPr marL="0" indent="0">
              <a:buNone/>
            </a:pPr>
            <a:endParaRPr lang="en-US" dirty="0" smtClean="0"/>
          </a:p>
          <a:p>
            <a:pPr marL="0" indent="0">
              <a:buNone/>
            </a:pPr>
            <a:endParaRPr lang="en-US" dirty="0"/>
          </a:p>
        </p:txBody>
      </p:sp>
    </p:spTree>
    <p:extLst>
      <p:ext uri="{BB962C8B-B14F-4D97-AF65-F5344CB8AC3E}">
        <p14:creationId xmlns:p14="http://schemas.microsoft.com/office/powerpoint/2010/main" val="122737549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502920" y="530352"/>
            <a:ext cx="8183880" cy="4879848"/>
          </a:xfrm>
        </p:spPr>
        <p:txBody>
          <a:bodyPr>
            <a:normAutofit/>
          </a:bodyPr>
          <a:lstStyle/>
          <a:p>
            <a:r>
              <a:rPr lang="en-US" dirty="0" smtClean="0"/>
              <a:t>Continue Reading and adding to your Lit </a:t>
            </a:r>
            <a:r>
              <a:rPr lang="en-US" dirty="0" smtClean="0"/>
              <a:t>Logs. At least 2 or 3 detailed entries.</a:t>
            </a:r>
            <a:endParaRPr lang="en-US" dirty="0" smtClean="0"/>
          </a:p>
          <a:p>
            <a:r>
              <a:rPr lang="en-US" dirty="0" smtClean="0"/>
              <a:t>Pages </a:t>
            </a:r>
            <a:r>
              <a:rPr lang="en-US" dirty="0" smtClean="0"/>
              <a:t>54-98 </a:t>
            </a:r>
            <a:r>
              <a:rPr lang="en-US" dirty="0" smtClean="0"/>
              <a:t>by </a:t>
            </a:r>
            <a:r>
              <a:rPr lang="en-US" dirty="0" smtClean="0">
                <a:solidFill>
                  <a:srgbClr val="FF0000"/>
                </a:solidFill>
              </a:rPr>
              <a:t>Tuesday September 4</a:t>
            </a:r>
          </a:p>
          <a:p>
            <a:pPr lvl="1"/>
            <a:r>
              <a:rPr lang="en-US" dirty="0" smtClean="0"/>
              <a:t>How to fight Monsters</a:t>
            </a:r>
          </a:p>
          <a:p>
            <a:pPr lvl="1"/>
            <a:r>
              <a:rPr lang="en-US" dirty="0" smtClean="0"/>
              <a:t>Tears of a </a:t>
            </a:r>
            <a:r>
              <a:rPr lang="en-US" dirty="0" smtClean="0"/>
              <a:t>Clown</a:t>
            </a:r>
          </a:p>
          <a:p>
            <a:pPr lvl="1"/>
            <a:r>
              <a:rPr lang="en-US" dirty="0" smtClean="0"/>
              <a:t>Halloween</a:t>
            </a:r>
            <a:endParaRPr lang="en-US" dirty="0" smtClean="0"/>
          </a:p>
          <a:p>
            <a:pPr lvl="1"/>
            <a:r>
              <a:rPr lang="en-US" dirty="0" smtClean="0"/>
              <a:t>Slouching Toward Thanksgiving</a:t>
            </a:r>
            <a:endParaRPr lang="en-US" dirty="0" smtClean="0"/>
          </a:p>
          <a:p>
            <a:r>
              <a:rPr lang="en-US" dirty="0"/>
              <a:t>F</a:t>
            </a:r>
            <a:r>
              <a:rPr lang="en-US" dirty="0" smtClean="0"/>
              <a:t>ind 4 or 5 more </a:t>
            </a:r>
            <a:r>
              <a:rPr lang="en-US" dirty="0" smtClean="0"/>
              <a:t>examples of figurative language and add them to the new </a:t>
            </a:r>
            <a:r>
              <a:rPr lang="en-US" dirty="0" smtClean="0"/>
              <a:t>chart.</a:t>
            </a:r>
          </a:p>
          <a:p>
            <a:r>
              <a:rPr lang="en-US" dirty="0" smtClean="0"/>
              <a:t>We’ll check off those logs for credit on Tuesday.</a:t>
            </a:r>
            <a:endParaRPr lang="en-US" dirty="0" smtClean="0"/>
          </a:p>
          <a:p>
            <a:endParaRPr lang="en-US" dirty="0"/>
          </a:p>
        </p:txBody>
      </p:sp>
    </p:spTree>
    <p:extLst>
      <p:ext uri="{BB962C8B-B14F-4D97-AF65-F5344CB8AC3E}">
        <p14:creationId xmlns:p14="http://schemas.microsoft.com/office/powerpoint/2010/main" val="9478329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dirty="0"/>
              <a:t>The Absolutely True Diary of a Part-Time Indian</a:t>
            </a:r>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685800" y="533400"/>
            <a:ext cx="3581400" cy="2469367"/>
          </a:xfrm>
        </p:spPr>
      </p:pic>
      <p:sp>
        <p:nvSpPr>
          <p:cNvPr id="5" name="Rectangle 4"/>
          <p:cNvSpPr/>
          <p:nvPr/>
        </p:nvSpPr>
        <p:spPr>
          <a:xfrm>
            <a:off x="609600" y="3352800"/>
            <a:ext cx="4572000" cy="1200329"/>
          </a:xfrm>
          <a:prstGeom prst="rect">
            <a:avLst/>
          </a:prstGeom>
        </p:spPr>
        <p:txBody>
          <a:bodyPr>
            <a:spAutoFit/>
          </a:bodyPr>
          <a:lstStyle/>
          <a:p>
            <a:r>
              <a:rPr lang="en-US" dirty="0" smtClean="0">
                <a:effectLst/>
              </a:rPr>
              <a:t>Sherman </a:t>
            </a:r>
            <a:r>
              <a:rPr lang="en-US" dirty="0" err="1" smtClean="0">
                <a:effectLst/>
              </a:rPr>
              <a:t>Alexie</a:t>
            </a:r>
            <a:r>
              <a:rPr lang="en-US" dirty="0" smtClean="0">
                <a:effectLst/>
              </a:rPr>
              <a:t> states that, "If I were to guess at the percentage of my life in the novel, it would be about seventy-eight percent true"</a:t>
            </a:r>
            <a:endParaRPr lang="en-US" dirty="0"/>
          </a:p>
        </p:txBody>
      </p:sp>
      <p:sp>
        <p:nvSpPr>
          <p:cNvPr id="6" name="TextBox 5"/>
          <p:cNvSpPr txBox="1"/>
          <p:nvPr/>
        </p:nvSpPr>
        <p:spPr>
          <a:xfrm>
            <a:off x="4343400" y="685800"/>
            <a:ext cx="4658135" cy="1200329"/>
          </a:xfrm>
          <a:prstGeom prst="rect">
            <a:avLst/>
          </a:prstGeom>
          <a:noFill/>
        </p:spPr>
        <p:txBody>
          <a:bodyPr wrap="none" rtlCol="0">
            <a:spAutoFit/>
          </a:bodyPr>
          <a:lstStyle/>
          <a:p>
            <a:r>
              <a:rPr lang="en-US" dirty="0" smtClean="0"/>
              <a:t>A semi autobiographical novel</a:t>
            </a:r>
          </a:p>
          <a:p>
            <a:r>
              <a:rPr lang="en-US" dirty="0" smtClean="0"/>
              <a:t>Set in the Spokane Indian Reservation</a:t>
            </a:r>
          </a:p>
          <a:p>
            <a:r>
              <a:rPr lang="en-US" dirty="0" smtClean="0"/>
              <a:t>In the state of Washington.</a:t>
            </a:r>
          </a:p>
          <a:p>
            <a:r>
              <a:rPr lang="en-US" dirty="0" smtClean="0"/>
              <a:t> </a:t>
            </a:r>
            <a:endParaRPr lang="en-US" dirty="0"/>
          </a:p>
        </p:txBody>
      </p:sp>
      <p:pic>
        <p:nvPicPr>
          <p:cNvPr id="7" name="Pictur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562600" y="1916180"/>
            <a:ext cx="2286000" cy="2743200"/>
          </a:xfrm>
          <a:prstGeom prst="rect">
            <a:avLst/>
          </a:prstGeom>
        </p:spPr>
      </p:pic>
    </p:spTree>
    <p:extLst>
      <p:ext uri="{BB962C8B-B14F-4D97-AF65-F5344CB8AC3E}">
        <p14:creationId xmlns:p14="http://schemas.microsoft.com/office/powerpoint/2010/main" val="341044101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Spokane Tribe</a:t>
            </a:r>
            <a:endParaRPr lang="en-US" dirty="0"/>
          </a:p>
        </p:txBody>
      </p:sp>
      <p:sp>
        <p:nvSpPr>
          <p:cNvPr id="3" name="Content Placeholder 2"/>
          <p:cNvSpPr>
            <a:spLocks noGrp="1"/>
          </p:cNvSpPr>
          <p:nvPr>
            <p:ph idx="1"/>
          </p:nvPr>
        </p:nvSpPr>
        <p:spPr/>
        <p:txBody>
          <a:bodyPr/>
          <a:lstStyle/>
          <a:p>
            <a:r>
              <a:rPr lang="en-US" dirty="0">
                <a:hlinkClick r:id="rId2"/>
              </a:rPr>
              <a:t>http://www.spokanetribe.com</a:t>
            </a:r>
            <a:r>
              <a:rPr lang="en-US" dirty="0" smtClean="0">
                <a:hlinkClick r:id="rId2"/>
              </a:rPr>
              <a:t>/</a:t>
            </a:r>
            <a:endParaRPr lang="en-US" dirty="0" smtClean="0"/>
          </a:p>
          <a:p>
            <a:pPr marL="0" indent="0">
              <a:buNone/>
            </a:pPr>
            <a:endParaRPr lang="en-US" dirty="0"/>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38200" y="1295400"/>
            <a:ext cx="3228975" cy="2152650"/>
          </a:xfrm>
          <a:prstGeom prst="rect">
            <a:avLst/>
          </a:prstGeom>
        </p:spPr>
      </p:pic>
      <p:pic>
        <p:nvPicPr>
          <p:cNvPr id="5" name="Picture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181600" y="1295400"/>
            <a:ext cx="2438400" cy="1804416"/>
          </a:xfrm>
          <a:prstGeom prst="rect">
            <a:avLst/>
          </a:prstGeom>
        </p:spPr>
      </p:pic>
      <p:pic>
        <p:nvPicPr>
          <p:cNvPr id="6" name="Picture 5"/>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867400" y="3200400"/>
            <a:ext cx="2137992" cy="2776118"/>
          </a:xfrm>
          <a:prstGeom prst="rect">
            <a:avLst/>
          </a:prstGeom>
        </p:spPr>
      </p:pic>
    </p:spTree>
    <p:extLst>
      <p:ext uri="{BB962C8B-B14F-4D97-AF65-F5344CB8AC3E}">
        <p14:creationId xmlns:p14="http://schemas.microsoft.com/office/powerpoint/2010/main" val="230136944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Essential Questions</a:t>
            </a:r>
            <a:endParaRPr lang="en-US" dirty="0"/>
          </a:p>
        </p:txBody>
      </p:sp>
      <p:sp>
        <p:nvSpPr>
          <p:cNvPr id="3" name="Content Placeholder 2"/>
          <p:cNvSpPr>
            <a:spLocks noGrp="1"/>
          </p:cNvSpPr>
          <p:nvPr>
            <p:ph idx="1"/>
          </p:nvPr>
        </p:nvSpPr>
        <p:spPr>
          <a:xfrm>
            <a:off x="502920" y="530352"/>
            <a:ext cx="8183880" cy="4879848"/>
          </a:xfrm>
        </p:spPr>
        <p:txBody>
          <a:bodyPr>
            <a:normAutofit lnSpcReduction="10000"/>
          </a:bodyPr>
          <a:lstStyle/>
          <a:p>
            <a:pPr marL="514350" indent="-514350">
              <a:buFont typeface="+mj-lt"/>
              <a:buAutoNum type="arabicPeriod"/>
            </a:pPr>
            <a:r>
              <a:rPr lang="en-US" dirty="0"/>
              <a:t>What makes for a good high school experience? Do you have to be </a:t>
            </a:r>
            <a:r>
              <a:rPr lang="en-US" dirty="0">
                <a:solidFill>
                  <a:srgbClr val="FF0000"/>
                </a:solidFill>
              </a:rPr>
              <a:t>happy</a:t>
            </a:r>
            <a:r>
              <a:rPr lang="en-US" dirty="0"/>
              <a:t> for your education to have been a good one</a:t>
            </a:r>
            <a:r>
              <a:rPr lang="en-US" dirty="0" smtClean="0"/>
              <a:t>?</a:t>
            </a:r>
          </a:p>
          <a:p>
            <a:pPr marL="514350" indent="-514350">
              <a:buFont typeface="+mj-lt"/>
              <a:buAutoNum type="arabicPeriod"/>
            </a:pPr>
            <a:r>
              <a:rPr lang="en-US" dirty="0" smtClean="0"/>
              <a:t>What happens when a person leaves their home environment in pursuit of </a:t>
            </a:r>
            <a:r>
              <a:rPr lang="en-US" dirty="0" smtClean="0">
                <a:solidFill>
                  <a:srgbClr val="FF0000"/>
                </a:solidFill>
              </a:rPr>
              <a:t>success</a:t>
            </a:r>
            <a:r>
              <a:rPr lang="en-US" dirty="0" smtClean="0"/>
              <a:t>? Do they give up or betray their </a:t>
            </a:r>
            <a:r>
              <a:rPr lang="en-US" dirty="0" smtClean="0">
                <a:solidFill>
                  <a:srgbClr val="FF0000"/>
                </a:solidFill>
              </a:rPr>
              <a:t>identity</a:t>
            </a:r>
            <a:r>
              <a:rPr lang="en-US" dirty="0" smtClean="0"/>
              <a:t>?</a:t>
            </a:r>
          </a:p>
          <a:p>
            <a:pPr marL="514350" indent="-514350">
              <a:buFont typeface="+mj-lt"/>
              <a:buAutoNum type="arabicPeriod"/>
            </a:pPr>
            <a:r>
              <a:rPr lang="en-US" dirty="0" smtClean="0"/>
              <a:t>How do we, as humans, overcome </a:t>
            </a:r>
            <a:r>
              <a:rPr lang="en-US" dirty="0" smtClean="0">
                <a:solidFill>
                  <a:srgbClr val="FF0000"/>
                </a:solidFill>
              </a:rPr>
              <a:t>adversity</a:t>
            </a:r>
            <a:r>
              <a:rPr lang="en-US" dirty="0" smtClean="0"/>
              <a:t>? What strategies to we use to get through hard times? </a:t>
            </a:r>
            <a:endParaRPr lang="en-US" dirty="0"/>
          </a:p>
        </p:txBody>
      </p:sp>
    </p:spTree>
    <p:extLst>
      <p:ext uri="{BB962C8B-B14F-4D97-AF65-F5344CB8AC3E}">
        <p14:creationId xmlns:p14="http://schemas.microsoft.com/office/powerpoint/2010/main" val="26750252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Identity</a:t>
            </a:r>
            <a:endParaRPr lang="en-US" dirty="0"/>
          </a:p>
        </p:txBody>
      </p:sp>
      <p:sp>
        <p:nvSpPr>
          <p:cNvPr id="3" name="Content Placeholder 2"/>
          <p:cNvSpPr>
            <a:spLocks noGrp="1"/>
          </p:cNvSpPr>
          <p:nvPr>
            <p:ph idx="1"/>
          </p:nvPr>
        </p:nvSpPr>
        <p:spPr/>
        <p:txBody>
          <a:bodyPr/>
          <a:lstStyle/>
          <a:p>
            <a:pPr marL="0" indent="0" algn="ctr">
              <a:buNone/>
            </a:pPr>
            <a:r>
              <a:rPr lang="en-US" dirty="0" smtClean="0"/>
              <a:t>3 things about me!</a:t>
            </a:r>
          </a:p>
          <a:p>
            <a:pPr marL="514350" indent="-514350">
              <a:buFont typeface="+mj-lt"/>
              <a:buAutoNum type="arabicPeriod"/>
            </a:pPr>
            <a:r>
              <a:rPr lang="en-US" dirty="0" smtClean="0"/>
              <a:t>Write a quality about yourself that you think most of the people in the room share with you.</a:t>
            </a:r>
          </a:p>
          <a:p>
            <a:pPr marL="514350" indent="-514350">
              <a:buFont typeface="+mj-lt"/>
              <a:buAutoNum type="arabicPeriod"/>
            </a:pPr>
            <a:r>
              <a:rPr lang="en-US" dirty="0" smtClean="0"/>
              <a:t>Write a quality about yourself that you think only some people in the room share with you.</a:t>
            </a:r>
          </a:p>
          <a:p>
            <a:pPr marL="514350" indent="-514350">
              <a:buFont typeface="+mj-lt"/>
              <a:buAutoNum type="arabicPeriod"/>
            </a:pPr>
            <a:r>
              <a:rPr lang="en-US" dirty="0" smtClean="0"/>
              <a:t>Write a quality about yourself that you think is totally unique to you.</a:t>
            </a:r>
            <a:endParaRPr lang="en-US" dirty="0"/>
          </a:p>
        </p:txBody>
      </p:sp>
    </p:spTree>
    <p:extLst>
      <p:ext uri="{BB962C8B-B14F-4D97-AF65-F5344CB8AC3E}">
        <p14:creationId xmlns:p14="http://schemas.microsoft.com/office/powerpoint/2010/main" val="339537494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Share out!</a:t>
            </a:r>
            <a:endParaRPr lang="en-US" dirty="0"/>
          </a:p>
        </p:txBody>
      </p:sp>
      <p:sp>
        <p:nvSpPr>
          <p:cNvPr id="3" name="Content Placeholder 2"/>
          <p:cNvSpPr>
            <a:spLocks noGrp="1"/>
          </p:cNvSpPr>
          <p:nvPr>
            <p:ph idx="1"/>
          </p:nvPr>
        </p:nvSpPr>
        <p:spPr/>
        <p:txBody>
          <a:bodyPr/>
          <a:lstStyle/>
          <a:p>
            <a:pPr marL="514350" indent="-514350">
              <a:buFont typeface="+mj-lt"/>
              <a:buAutoNum type="arabicPeriod"/>
            </a:pPr>
            <a:r>
              <a:rPr lang="en-US" dirty="0" smtClean="0"/>
              <a:t>Everybody stand up!</a:t>
            </a:r>
          </a:p>
          <a:p>
            <a:pPr marL="514350" indent="-514350">
              <a:buFont typeface="+mj-lt"/>
              <a:buAutoNum type="arabicPeriod"/>
            </a:pPr>
            <a:r>
              <a:rPr lang="en-US" dirty="0" smtClean="0"/>
              <a:t>One person stand up and read their card one quality at a time.</a:t>
            </a:r>
          </a:p>
          <a:p>
            <a:pPr marL="514350" indent="-514350">
              <a:buFont typeface="+mj-lt"/>
              <a:buAutoNum type="arabicPeriod"/>
            </a:pPr>
            <a:r>
              <a:rPr lang="en-US" dirty="0" smtClean="0"/>
              <a:t>If you share that quality with the reader, stay standing, if not, sit down.</a:t>
            </a:r>
            <a:endParaRPr lang="en-US" dirty="0"/>
          </a:p>
        </p:txBody>
      </p:sp>
    </p:spTree>
    <p:extLst>
      <p:ext uri="{BB962C8B-B14F-4D97-AF65-F5344CB8AC3E}">
        <p14:creationId xmlns:p14="http://schemas.microsoft.com/office/powerpoint/2010/main" val="25230715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The Black-Eye-of-the-Month Club,</a:t>
            </a:r>
            <a:br>
              <a:rPr lang="en-US" dirty="0" smtClean="0"/>
            </a:br>
            <a:r>
              <a:rPr lang="en-US" dirty="0" smtClean="0"/>
              <a:t>Why Chicken Means So Much to Me</a:t>
            </a:r>
            <a:endParaRPr lang="en-US" dirty="0"/>
          </a:p>
        </p:txBody>
      </p:sp>
      <p:sp>
        <p:nvSpPr>
          <p:cNvPr id="3" name="Content Placeholder 2"/>
          <p:cNvSpPr>
            <a:spLocks noGrp="1"/>
          </p:cNvSpPr>
          <p:nvPr>
            <p:ph idx="1"/>
          </p:nvPr>
        </p:nvSpPr>
        <p:spPr/>
        <p:txBody>
          <a:bodyPr/>
          <a:lstStyle/>
          <a:p>
            <a:pPr marL="0" indent="0" algn="ctr">
              <a:buNone/>
            </a:pPr>
            <a:r>
              <a:rPr lang="en-US" dirty="0" smtClean="0"/>
              <a:t>Reading aloud</a:t>
            </a:r>
          </a:p>
          <a:p>
            <a:r>
              <a:rPr lang="en-US" dirty="0" smtClean="0"/>
              <a:t>Read </a:t>
            </a:r>
            <a:r>
              <a:rPr lang="en-US" dirty="0" err="1" smtClean="0"/>
              <a:t>alouds</a:t>
            </a:r>
            <a:r>
              <a:rPr lang="en-US" dirty="0" smtClean="0"/>
              <a:t> are used to show how good readers interact with books, stories, poems, songs, legends, fables, fairy tales, comics, etc.</a:t>
            </a:r>
          </a:p>
          <a:p>
            <a:r>
              <a:rPr lang="en-US" dirty="0" smtClean="0"/>
              <a:t>Follow along silently. It doesn’t matter it it’s the teacher reading aloud or another student reading aloud. One voice! Courteous listening. </a:t>
            </a:r>
            <a:endParaRPr lang="en-US" dirty="0"/>
          </a:p>
        </p:txBody>
      </p:sp>
    </p:spTree>
    <p:extLst>
      <p:ext uri="{BB962C8B-B14F-4D97-AF65-F5344CB8AC3E}">
        <p14:creationId xmlns:p14="http://schemas.microsoft.com/office/powerpoint/2010/main" val="136363735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257800"/>
            <a:ext cx="8183880" cy="1051560"/>
          </a:xfrm>
        </p:spPr>
        <p:txBody>
          <a:bodyPr>
            <a:normAutofit/>
          </a:bodyPr>
          <a:lstStyle/>
          <a:p>
            <a:pPr algn="ctr"/>
            <a:endParaRPr lang="en-US" dirty="0"/>
          </a:p>
        </p:txBody>
      </p:sp>
      <p:sp>
        <p:nvSpPr>
          <p:cNvPr id="3" name="Content Placeholder 2"/>
          <p:cNvSpPr>
            <a:spLocks noGrp="1"/>
          </p:cNvSpPr>
          <p:nvPr>
            <p:ph idx="1"/>
          </p:nvPr>
        </p:nvSpPr>
        <p:spPr>
          <a:xfrm>
            <a:off x="502920" y="530352"/>
            <a:ext cx="8183880" cy="4879848"/>
          </a:xfrm>
        </p:spPr>
        <p:txBody>
          <a:bodyPr/>
          <a:lstStyle/>
          <a:p>
            <a:pPr marL="0" indent="0" algn="ctr">
              <a:buNone/>
            </a:pPr>
            <a:r>
              <a:rPr lang="en-US" sz="2400" dirty="0" smtClean="0"/>
              <a:t>Literary Logs Coping with Trauma and White Vs. Indian</a:t>
            </a:r>
          </a:p>
          <a:p>
            <a:r>
              <a:rPr lang="en-US" sz="1800" dirty="0" smtClean="0"/>
              <a:t>Write as much detail in the logs as possible with full quotes and page numbers!</a:t>
            </a:r>
          </a:p>
          <a:p>
            <a:r>
              <a:rPr lang="en-US" sz="1800" dirty="0" smtClean="0"/>
              <a:t>Bring to class every day.</a:t>
            </a:r>
          </a:p>
          <a:p>
            <a:pPr marL="0" indent="0">
              <a:buNone/>
            </a:pPr>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val="2059639306"/>
              </p:ext>
            </p:extLst>
          </p:nvPr>
        </p:nvGraphicFramePr>
        <p:xfrm>
          <a:off x="838200" y="2514600"/>
          <a:ext cx="7467600" cy="2164080"/>
        </p:xfrm>
        <a:graphic>
          <a:graphicData uri="http://schemas.openxmlformats.org/drawingml/2006/table">
            <a:tbl>
              <a:tblPr firstRow="1" bandRow="1">
                <a:tableStyleId>{5C22544A-7EE6-4342-B048-85BDC9FD1C3A}</a:tableStyleId>
              </a:tblPr>
              <a:tblGrid>
                <a:gridCol w="2489200"/>
                <a:gridCol w="2489200"/>
                <a:gridCol w="2489200"/>
              </a:tblGrid>
              <a:tr h="370840">
                <a:tc>
                  <a:txBody>
                    <a:bodyPr/>
                    <a:lstStyle/>
                    <a:p>
                      <a:r>
                        <a:rPr lang="en-US" sz="1100" dirty="0" smtClean="0"/>
                        <a:t>Description of Trauma</a:t>
                      </a:r>
                      <a:endParaRPr lang="en-US" sz="1100" dirty="0"/>
                    </a:p>
                  </a:txBody>
                  <a:tcPr/>
                </a:tc>
                <a:tc>
                  <a:txBody>
                    <a:bodyPr/>
                    <a:lstStyle/>
                    <a:p>
                      <a:r>
                        <a:rPr lang="en-US" sz="1100" dirty="0" smtClean="0"/>
                        <a:t>Quote</a:t>
                      </a:r>
                      <a:r>
                        <a:rPr lang="en-US" sz="1100" baseline="0" dirty="0" smtClean="0"/>
                        <a:t> showing Junior’s Reaction</a:t>
                      </a:r>
                      <a:endParaRPr lang="en-US" sz="1100" dirty="0"/>
                    </a:p>
                  </a:txBody>
                  <a:tcPr/>
                </a:tc>
                <a:tc>
                  <a:txBody>
                    <a:bodyPr/>
                    <a:lstStyle/>
                    <a:p>
                      <a:r>
                        <a:rPr lang="en-US" sz="1100" dirty="0" smtClean="0"/>
                        <a:t>Your analysis: Why react like that?</a:t>
                      </a:r>
                      <a:endParaRPr lang="en-US" sz="1100" dirty="0"/>
                    </a:p>
                  </a:txBody>
                  <a:tcPr/>
                </a:tc>
              </a:tr>
              <a:tr h="370840">
                <a:tc>
                  <a:txBody>
                    <a:bodyPr/>
                    <a:lstStyle/>
                    <a:p>
                      <a:r>
                        <a:rPr lang="en-US" sz="1200" dirty="0" smtClean="0"/>
                        <a:t>Junior</a:t>
                      </a:r>
                      <a:r>
                        <a:rPr lang="en-US" sz="1200" baseline="0" dirty="0" smtClean="0"/>
                        <a:t> was born with too much cerebral spinal fluid inside his skull.</a:t>
                      </a:r>
                      <a:endParaRPr lang="en-US" sz="1200" dirty="0" smtClean="0"/>
                    </a:p>
                    <a:p>
                      <a:endParaRPr lang="en-US" sz="1200" dirty="0"/>
                    </a:p>
                  </a:txBody>
                  <a:tcPr/>
                </a:tc>
                <a:tc>
                  <a:txBody>
                    <a:bodyPr/>
                    <a:lstStyle/>
                    <a:p>
                      <a:r>
                        <a:rPr lang="en-US" sz="1200" dirty="0" smtClean="0"/>
                        <a:t>“But</a:t>
                      </a:r>
                      <a:r>
                        <a:rPr lang="en-US" sz="1200" baseline="0" dirty="0" smtClean="0"/>
                        <a:t> jeez, did my mother and father and big sister and grandma and cousins and aunts and uncles think it was funny when the doctors cut open my little skull and sucked out all that extra water with some tiny vacuum (</a:t>
                      </a:r>
                      <a:r>
                        <a:rPr lang="en-US" sz="1200" baseline="0" dirty="0" err="1" smtClean="0"/>
                        <a:t>Alexie</a:t>
                      </a:r>
                      <a:r>
                        <a:rPr lang="en-US" sz="1200" baseline="0" dirty="0" smtClean="0"/>
                        <a:t> 4)?”</a:t>
                      </a:r>
                      <a:endParaRPr lang="en-US" sz="1200" dirty="0"/>
                    </a:p>
                  </a:txBody>
                  <a:tcPr/>
                </a:tc>
                <a:tc>
                  <a:txBody>
                    <a:bodyPr/>
                    <a:lstStyle/>
                    <a:p>
                      <a:r>
                        <a:rPr lang="en-US" sz="1200" dirty="0" smtClean="0"/>
                        <a:t>Junior is using humor</a:t>
                      </a:r>
                      <a:r>
                        <a:rPr lang="en-US" sz="1200" baseline="0" dirty="0" smtClean="0"/>
                        <a:t> to make the trauma easier to describe.  He is also bringing in support of his family by mentioning every one of them. </a:t>
                      </a:r>
                      <a:endParaRPr lang="en-US" sz="1200" dirty="0"/>
                    </a:p>
                  </a:txBody>
                  <a:tcPr/>
                </a:tc>
              </a:tr>
            </a:tbl>
          </a:graphicData>
        </a:graphic>
      </p:graphicFrame>
      <p:graphicFrame>
        <p:nvGraphicFramePr>
          <p:cNvPr id="5" name="Table 4"/>
          <p:cNvGraphicFramePr>
            <a:graphicFrameLocks noGrp="1"/>
          </p:cNvGraphicFramePr>
          <p:nvPr>
            <p:extLst>
              <p:ext uri="{D42A27DB-BD31-4B8C-83A1-F6EECF244321}">
                <p14:modId xmlns:p14="http://schemas.microsoft.com/office/powerpoint/2010/main" val="2072806453"/>
              </p:ext>
            </p:extLst>
          </p:nvPr>
        </p:nvGraphicFramePr>
        <p:xfrm>
          <a:off x="1524000" y="4953000"/>
          <a:ext cx="6248400" cy="1529080"/>
        </p:xfrm>
        <a:graphic>
          <a:graphicData uri="http://schemas.openxmlformats.org/drawingml/2006/table">
            <a:tbl>
              <a:tblPr firstRow="1" bandRow="1">
                <a:tableStyleId>{5C22544A-7EE6-4342-B048-85BDC9FD1C3A}</a:tableStyleId>
              </a:tblPr>
              <a:tblGrid>
                <a:gridCol w="3048000"/>
                <a:gridCol w="3200400"/>
              </a:tblGrid>
              <a:tr h="370840">
                <a:tc>
                  <a:txBody>
                    <a:bodyPr/>
                    <a:lstStyle/>
                    <a:p>
                      <a:r>
                        <a:rPr lang="en-US" sz="1100" dirty="0" smtClean="0"/>
                        <a:t>Description of difference + page #</a:t>
                      </a:r>
                      <a:endParaRPr lang="en-US" sz="1100" dirty="0"/>
                    </a:p>
                  </a:txBody>
                  <a:tcPr/>
                </a:tc>
                <a:tc>
                  <a:txBody>
                    <a:bodyPr/>
                    <a:lstStyle/>
                    <a:p>
                      <a:r>
                        <a:rPr lang="en-US" sz="1100" dirty="0" smtClean="0"/>
                        <a:t>Effect on Junior’s Life</a:t>
                      </a:r>
                      <a:endParaRPr lang="en-US" sz="1100" dirty="0"/>
                    </a:p>
                  </a:txBody>
                  <a:tcPr/>
                </a:tc>
              </a:tr>
              <a:tr h="370840">
                <a:tc>
                  <a:txBody>
                    <a:bodyPr/>
                    <a:lstStyle/>
                    <a:p>
                      <a:r>
                        <a:rPr lang="en-US" sz="1400" dirty="0" smtClean="0"/>
                        <a:t>Junior</a:t>
                      </a:r>
                      <a:r>
                        <a:rPr lang="en-US" sz="1400" baseline="0" dirty="0" smtClean="0"/>
                        <a:t> says his </a:t>
                      </a:r>
                      <a:r>
                        <a:rPr lang="en-US" sz="1400" dirty="0" smtClean="0"/>
                        <a:t>white dentist believed that Indians only felt half as much pain as while people did, so he only gave us half the </a:t>
                      </a:r>
                      <a:r>
                        <a:rPr lang="en-US" sz="1400" dirty="0" err="1" smtClean="0"/>
                        <a:t>Novacain</a:t>
                      </a:r>
                      <a:r>
                        <a:rPr lang="en-US" sz="1400" dirty="0" smtClean="0"/>
                        <a:t> (</a:t>
                      </a:r>
                      <a:r>
                        <a:rPr lang="en-US" sz="1400" dirty="0" err="1" smtClean="0"/>
                        <a:t>Alexie</a:t>
                      </a:r>
                      <a:r>
                        <a:rPr lang="en-US" sz="1400" dirty="0" smtClean="0"/>
                        <a:t> 2).</a:t>
                      </a:r>
                      <a:endParaRPr lang="en-US" sz="1400" dirty="0"/>
                    </a:p>
                  </a:txBody>
                  <a:tcPr/>
                </a:tc>
                <a:tc>
                  <a:txBody>
                    <a:bodyPr/>
                    <a:lstStyle/>
                    <a:p>
                      <a:r>
                        <a:rPr lang="en-US" sz="1400" dirty="0" smtClean="0"/>
                        <a:t>Even</a:t>
                      </a:r>
                      <a:r>
                        <a:rPr lang="en-US" sz="1400" baseline="0" dirty="0" smtClean="0"/>
                        <a:t> at a very young age, Junior feels that he doesn’t receive equal  treatment</a:t>
                      </a:r>
                      <a:endParaRPr lang="en-US" sz="1400" dirty="0"/>
                    </a:p>
                  </a:txBody>
                  <a:tcPr/>
                </a:tc>
              </a:tr>
            </a:tbl>
          </a:graphicData>
        </a:graphic>
      </p:graphicFrame>
    </p:spTree>
    <p:extLst>
      <p:ext uri="{BB962C8B-B14F-4D97-AF65-F5344CB8AC3E}">
        <p14:creationId xmlns:p14="http://schemas.microsoft.com/office/powerpoint/2010/main" val="352399198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dirty="0" smtClean="0"/>
              <a:t>Polly, my best friend, with what used to be a giraffe</a:t>
            </a:r>
            <a:endParaRPr lang="en-US" dirty="0"/>
          </a:p>
        </p:txBody>
      </p:sp>
      <p:pic>
        <p:nvPicPr>
          <p:cNvPr id="4" name="Content Placeholder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1803136" y="530225"/>
            <a:ext cx="5583766" cy="4187825"/>
          </a:xfrm>
        </p:spPr>
      </p:pic>
    </p:spTree>
    <p:extLst>
      <p:ext uri="{BB962C8B-B14F-4D97-AF65-F5344CB8AC3E}">
        <p14:creationId xmlns:p14="http://schemas.microsoft.com/office/powerpoint/2010/main" val="2001766524"/>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spect">
  <a:themeElements>
    <a:clrScheme name="Aspect">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6B9F25"/>
      </a:hlink>
      <a:folHlink>
        <a:srgbClr val="B26B02"/>
      </a:folHlink>
    </a:clrScheme>
    <a:fontScheme name="Aspect">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Aspect">
      <a:fillStyleLst>
        <a:solidFill>
          <a:schemeClr val="phClr"/>
        </a:solidFill>
        <a:gradFill rotWithShape="1">
          <a:gsLst>
            <a:gs pos="0">
              <a:schemeClr val="phClr">
                <a:tint val="65000"/>
                <a:satMod val="270000"/>
              </a:schemeClr>
            </a:gs>
            <a:gs pos="25000">
              <a:schemeClr val="phClr">
                <a:tint val="60000"/>
                <a:satMod val="300000"/>
              </a:schemeClr>
            </a:gs>
            <a:gs pos="100000">
              <a:schemeClr val="phClr">
                <a:tint val="29000"/>
                <a:satMod val="400000"/>
              </a:schemeClr>
            </a:gs>
          </a:gsLst>
          <a:lin ang="16200000" scaled="1"/>
        </a:gradFill>
        <a:gradFill rotWithShape="1">
          <a:gsLst>
            <a:gs pos="0">
              <a:schemeClr val="phClr">
                <a:shade val="45000"/>
                <a:satMod val="155000"/>
              </a:schemeClr>
            </a:gs>
            <a:gs pos="60000">
              <a:schemeClr val="phClr">
                <a:shade val="95000"/>
                <a:satMod val="150000"/>
              </a:schemeClr>
            </a:gs>
            <a:gs pos="100000">
              <a:schemeClr val="phClr">
                <a:tint val="87000"/>
                <a:satMod val="250000"/>
              </a:schemeClr>
            </a:gs>
          </a:gsLst>
          <a:lin ang="16200000" scaled="0"/>
        </a:gradFill>
      </a:fillStyleLst>
      <a:lnStyleLst>
        <a:ln w="9525" cap="flat" cmpd="sng" algn="ctr">
          <a:solidFill>
            <a:schemeClr val="phClr">
              <a:satMod val="150000"/>
            </a:schemeClr>
          </a:solidFill>
          <a:prstDash val="solid"/>
        </a:ln>
        <a:ln w="42500" cap="flat" cmpd="sng" algn="ctr">
          <a:solidFill>
            <a:schemeClr val="phClr"/>
          </a:solidFill>
          <a:prstDash val="solid"/>
        </a:ln>
        <a:ln w="38100" cap="flat" cmpd="sng" algn="ctr">
          <a:solidFill>
            <a:schemeClr val="phClr"/>
          </a:solidFill>
          <a:prstDash val="solid"/>
        </a:ln>
      </a:lnStyleLst>
      <a:effectStyleLst>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scene3d>
            <a:camera prst="orthographicFront" fov="0">
              <a:rot lat="0" lon="0" rev="0"/>
            </a:camera>
            <a:lightRig rig="contrasting" dir="t">
              <a:rot lat="0" lon="0" rev="12000000"/>
            </a:lightRig>
          </a:scene3d>
          <a:sp3d prstMaterial="powder">
            <a:bevelT h="50800"/>
          </a:sp3d>
        </a:effectStyle>
      </a:effectStyleLst>
      <a:bgFillStyleLst>
        <a:solidFill>
          <a:schemeClr val="phClr"/>
        </a:solidFill>
        <a:gradFill rotWithShape="1">
          <a:gsLst>
            <a:gs pos="0">
              <a:schemeClr val="phClr">
                <a:shade val="35000"/>
                <a:satMod val="150000"/>
              </a:schemeClr>
            </a:gs>
            <a:gs pos="45000">
              <a:schemeClr val="phClr">
                <a:shade val="68000"/>
                <a:satMod val="155000"/>
              </a:schemeClr>
            </a:gs>
            <a:gs pos="100000">
              <a:schemeClr val="phClr">
                <a:tint val="70000"/>
                <a:satMod val="175000"/>
              </a:schemeClr>
            </a:gs>
          </a:gsLst>
          <a:lin ang="16200000" scaled="0"/>
        </a:gradFill>
        <a:blipFill>
          <a:blip xmlns:r="http://schemas.openxmlformats.org/officeDocument/2006/relationships" r:embed="rId1">
            <a:duotone>
              <a:schemeClr val="phClr">
                <a:shade val="800"/>
                <a:satMod val="150000"/>
              </a:schemeClr>
              <a:schemeClr val="phClr">
                <a:tint val="80000"/>
                <a:satMod val="150000"/>
              </a:schemeClr>
            </a:duotone>
          </a:blip>
          <a:tile tx="0" ty="0" sx="75000" sy="7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Aspect</Template>
  <TotalTime>246</TotalTime>
  <Words>1020</Words>
  <Application>Microsoft Office PowerPoint</Application>
  <PresentationFormat>On-screen Show (4:3)</PresentationFormat>
  <Paragraphs>159</Paragraphs>
  <Slides>19</Slides>
  <Notes>0</Notes>
  <HiddenSlides>0</HiddenSlides>
  <MMClips>0</MMClips>
  <ScaleCrop>false</ScaleCrop>
  <HeadingPairs>
    <vt:vector size="4" baseType="variant">
      <vt:variant>
        <vt:lpstr>Theme</vt:lpstr>
      </vt:variant>
      <vt:variant>
        <vt:i4>1</vt:i4>
      </vt:variant>
      <vt:variant>
        <vt:lpstr>Slide Titles</vt:lpstr>
      </vt:variant>
      <vt:variant>
        <vt:i4>19</vt:i4>
      </vt:variant>
    </vt:vector>
  </HeadingPairs>
  <TitlesOfParts>
    <vt:vector size="20" baseType="lpstr">
      <vt:lpstr>Aspect</vt:lpstr>
      <vt:lpstr>The Absolutely True Diary of a Part-Time Indian</vt:lpstr>
      <vt:lpstr>The Absolutely True Diary of a Part-Time Indian</vt:lpstr>
      <vt:lpstr>Spokane Tribe</vt:lpstr>
      <vt:lpstr>Essential Questions</vt:lpstr>
      <vt:lpstr>Identity</vt:lpstr>
      <vt:lpstr>Share out!</vt:lpstr>
      <vt:lpstr>The Black-Eye-of-the-Month Club, Why Chicken Means So Much to Me</vt:lpstr>
      <vt:lpstr>PowerPoint Presentation</vt:lpstr>
      <vt:lpstr>Polly, my best friend, with what used to be a giraffe</vt:lpstr>
      <vt:lpstr>The next 5 days</vt:lpstr>
      <vt:lpstr>Literary terms </vt:lpstr>
      <vt:lpstr>PowerPoint Presentation</vt:lpstr>
      <vt:lpstr>The 3 most common allusions are to Greek mythology, the Bible, and Shakespeare.</vt:lpstr>
      <vt:lpstr>PowerPoint Presentation</vt:lpstr>
      <vt:lpstr>PowerPoint Presentation</vt:lpstr>
      <vt:lpstr>What does an Indian as a mascot represent? </vt:lpstr>
      <vt:lpstr>How are these mascots symbols?</vt:lpstr>
      <vt:lpstr>Look out for similes and hyperbole </vt:lpstr>
      <vt:lpstr>PowerPoint Presentation</vt:lpstr>
    </vt:vector>
  </TitlesOfParts>
  <Compan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Absolutely True Diary of a Part-Time Indian</dc:title>
  <dc:creator>.</dc:creator>
  <cp:lastModifiedBy>.</cp:lastModifiedBy>
  <cp:revision>25</cp:revision>
  <dcterms:created xsi:type="dcterms:W3CDTF">2012-08-23T16:11:48Z</dcterms:created>
  <dcterms:modified xsi:type="dcterms:W3CDTF">2012-08-31T16:13:42Z</dcterms:modified>
</cp:coreProperties>
</file>